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Lst>
  <p:sldSz cy="10691800" cx="7559675"/>
  <p:notesSz cx="6858000" cy="9144000"/>
  <p:embeddedFontLst>
    <p:embeddedFont>
      <p:font typeface="Open Sans"/>
      <p:regular r:id="rId21"/>
      <p:bold r:id="rId22"/>
      <p:italic r:id="rId23"/>
      <p:boldItalic r:id="rId2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25" roundtripDataSignature="AMtx7mj0o5IW1EwUFzI/uSSa8JmD4uYh7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font" Target="fonts/OpenSans-bold.fntdata"/><Relationship Id="rId21" Type="http://schemas.openxmlformats.org/officeDocument/2006/relationships/font" Target="fonts/OpenSans-regular.fntdata"/><Relationship Id="rId24" Type="http://schemas.openxmlformats.org/officeDocument/2006/relationships/font" Target="fonts/OpenSans-boldItalic.fntdata"/><Relationship Id="rId23" Type="http://schemas.openxmlformats.org/officeDocument/2006/relationships/font" Target="fonts/OpenSans-italic.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5" Type="http://customschemas.google.com/relationships/presentationmetadata" Target="metadata"/><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2520088" y="685800"/>
            <a:ext cx="1818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82" name="Google Shape;82;p1:notes"/>
          <p:cNvSpPr/>
          <p:nvPr>
            <p:ph idx="2" type="sldImg"/>
          </p:nvPr>
        </p:nvSpPr>
        <p:spPr>
          <a:xfrm>
            <a:off x="2520088" y="685800"/>
            <a:ext cx="1818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1" name="Shape 211"/>
        <p:cNvGrpSpPr/>
        <p:nvPr/>
      </p:nvGrpSpPr>
      <p:grpSpPr>
        <a:xfrm>
          <a:off x="0" y="0"/>
          <a:ext cx="0" cy="0"/>
          <a:chOff x="0" y="0"/>
          <a:chExt cx="0" cy="0"/>
        </a:xfrm>
      </p:grpSpPr>
      <p:sp>
        <p:nvSpPr>
          <p:cNvPr id="212" name="Google Shape;212;p10:notes"/>
          <p:cNvSpPr/>
          <p:nvPr>
            <p:ph idx="2" type="sldImg"/>
          </p:nvPr>
        </p:nvSpPr>
        <p:spPr>
          <a:xfrm>
            <a:off x="2520088" y="685800"/>
            <a:ext cx="1818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3" name="Google Shape;213;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5" name="Shape 225"/>
        <p:cNvGrpSpPr/>
        <p:nvPr/>
      </p:nvGrpSpPr>
      <p:grpSpPr>
        <a:xfrm>
          <a:off x="0" y="0"/>
          <a:ext cx="0" cy="0"/>
          <a:chOff x="0" y="0"/>
          <a:chExt cx="0" cy="0"/>
        </a:xfrm>
      </p:grpSpPr>
      <p:sp>
        <p:nvSpPr>
          <p:cNvPr id="226" name="Google Shape;226;p11:notes"/>
          <p:cNvSpPr/>
          <p:nvPr>
            <p:ph idx="2" type="sldImg"/>
          </p:nvPr>
        </p:nvSpPr>
        <p:spPr>
          <a:xfrm>
            <a:off x="2520088" y="685800"/>
            <a:ext cx="1818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7" name="Google Shape;227;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 name="Shape 239"/>
        <p:cNvGrpSpPr/>
        <p:nvPr/>
      </p:nvGrpSpPr>
      <p:grpSpPr>
        <a:xfrm>
          <a:off x="0" y="0"/>
          <a:ext cx="0" cy="0"/>
          <a:chOff x="0" y="0"/>
          <a:chExt cx="0" cy="0"/>
        </a:xfrm>
      </p:grpSpPr>
      <p:sp>
        <p:nvSpPr>
          <p:cNvPr id="240" name="Google Shape;240;p12:notes"/>
          <p:cNvSpPr/>
          <p:nvPr>
            <p:ph idx="2" type="sldImg"/>
          </p:nvPr>
        </p:nvSpPr>
        <p:spPr>
          <a:xfrm>
            <a:off x="2520088" y="685800"/>
            <a:ext cx="1818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1" name="Google Shape;241;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6" name="Shape 256"/>
        <p:cNvGrpSpPr/>
        <p:nvPr/>
      </p:nvGrpSpPr>
      <p:grpSpPr>
        <a:xfrm>
          <a:off x="0" y="0"/>
          <a:ext cx="0" cy="0"/>
          <a:chOff x="0" y="0"/>
          <a:chExt cx="0" cy="0"/>
        </a:xfrm>
      </p:grpSpPr>
      <p:sp>
        <p:nvSpPr>
          <p:cNvPr id="257" name="Google Shape;257;p13:notes"/>
          <p:cNvSpPr/>
          <p:nvPr>
            <p:ph idx="2" type="sldImg"/>
          </p:nvPr>
        </p:nvSpPr>
        <p:spPr>
          <a:xfrm>
            <a:off x="2520088" y="685800"/>
            <a:ext cx="1818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8" name="Google Shape;258;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3" name="Shape 273"/>
        <p:cNvGrpSpPr/>
        <p:nvPr/>
      </p:nvGrpSpPr>
      <p:grpSpPr>
        <a:xfrm>
          <a:off x="0" y="0"/>
          <a:ext cx="0" cy="0"/>
          <a:chOff x="0" y="0"/>
          <a:chExt cx="0" cy="0"/>
        </a:xfrm>
      </p:grpSpPr>
      <p:sp>
        <p:nvSpPr>
          <p:cNvPr id="274" name="Google Shape;274;p14:notes"/>
          <p:cNvSpPr/>
          <p:nvPr>
            <p:ph idx="2" type="sldImg"/>
          </p:nvPr>
        </p:nvSpPr>
        <p:spPr>
          <a:xfrm>
            <a:off x="2520088" y="685800"/>
            <a:ext cx="1818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5" name="Google Shape;275;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8" name="Shape 288"/>
        <p:cNvGrpSpPr/>
        <p:nvPr/>
      </p:nvGrpSpPr>
      <p:grpSpPr>
        <a:xfrm>
          <a:off x="0" y="0"/>
          <a:ext cx="0" cy="0"/>
          <a:chOff x="0" y="0"/>
          <a:chExt cx="0" cy="0"/>
        </a:xfrm>
      </p:grpSpPr>
      <p:sp>
        <p:nvSpPr>
          <p:cNvPr id="289" name="Google Shape;289;p15:notes"/>
          <p:cNvSpPr/>
          <p:nvPr>
            <p:ph idx="2" type="sldImg"/>
          </p:nvPr>
        </p:nvSpPr>
        <p:spPr>
          <a:xfrm>
            <a:off x="2520088" y="685800"/>
            <a:ext cx="1818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0" name="Google Shape;290;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3" name="Shape 303"/>
        <p:cNvGrpSpPr/>
        <p:nvPr/>
      </p:nvGrpSpPr>
      <p:grpSpPr>
        <a:xfrm>
          <a:off x="0" y="0"/>
          <a:ext cx="0" cy="0"/>
          <a:chOff x="0" y="0"/>
          <a:chExt cx="0" cy="0"/>
        </a:xfrm>
      </p:grpSpPr>
      <p:sp>
        <p:nvSpPr>
          <p:cNvPr id="304" name="Google Shape;304;g3010a768b6b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305" name="Google Shape;305;g3010a768b6b_0_0:notes"/>
          <p:cNvSpPr/>
          <p:nvPr>
            <p:ph idx="2" type="sldImg"/>
          </p:nvPr>
        </p:nvSpPr>
        <p:spPr>
          <a:xfrm>
            <a:off x="2217738" y="685800"/>
            <a:ext cx="24225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93" name="Google Shape;93;p2:notes"/>
          <p:cNvSpPr/>
          <p:nvPr>
            <p:ph idx="2" type="sldImg"/>
          </p:nvPr>
        </p:nvSpPr>
        <p:spPr>
          <a:xfrm>
            <a:off x="2520088" y="685800"/>
            <a:ext cx="1818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01" name="Google Shape;101;p3:notes"/>
          <p:cNvSpPr/>
          <p:nvPr>
            <p:ph idx="2" type="sldImg"/>
          </p:nvPr>
        </p:nvSpPr>
        <p:spPr>
          <a:xfrm>
            <a:off x="2520088" y="685800"/>
            <a:ext cx="1818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22" name="Google Shape;122;p4:notes"/>
          <p:cNvSpPr/>
          <p:nvPr>
            <p:ph idx="2" type="sldImg"/>
          </p:nvPr>
        </p:nvSpPr>
        <p:spPr>
          <a:xfrm>
            <a:off x="2520088" y="685800"/>
            <a:ext cx="1818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p5:notes"/>
          <p:cNvSpPr/>
          <p:nvPr>
            <p:ph idx="2" type="sldImg"/>
          </p:nvPr>
        </p:nvSpPr>
        <p:spPr>
          <a:xfrm>
            <a:off x="2520088" y="685800"/>
            <a:ext cx="1818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6" name="Google Shape;136;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p6:notes"/>
          <p:cNvSpPr/>
          <p:nvPr>
            <p:ph idx="2" type="sldImg"/>
          </p:nvPr>
        </p:nvSpPr>
        <p:spPr>
          <a:xfrm>
            <a:off x="2520088" y="685800"/>
            <a:ext cx="1818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0" name="Google Shape;150;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p7:notes"/>
          <p:cNvSpPr/>
          <p:nvPr>
            <p:ph idx="2" type="sldImg"/>
          </p:nvPr>
        </p:nvSpPr>
        <p:spPr>
          <a:xfrm>
            <a:off x="2520088" y="685800"/>
            <a:ext cx="1818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4" name="Google Shape;164;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p8:notes"/>
          <p:cNvSpPr/>
          <p:nvPr>
            <p:ph idx="2" type="sldImg"/>
          </p:nvPr>
        </p:nvSpPr>
        <p:spPr>
          <a:xfrm>
            <a:off x="2520088" y="685800"/>
            <a:ext cx="1818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9" name="Google Shape;179;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p9:notes"/>
          <p:cNvSpPr/>
          <p:nvPr>
            <p:ph idx="2" type="sldImg"/>
          </p:nvPr>
        </p:nvSpPr>
        <p:spPr>
          <a:xfrm>
            <a:off x="2520088" y="685800"/>
            <a:ext cx="1818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6" name="Google Shape;196;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1" name="Shape 11"/>
        <p:cNvGrpSpPr/>
        <p:nvPr/>
      </p:nvGrpSpPr>
      <p:grpSpPr>
        <a:xfrm>
          <a:off x="0" y="0"/>
          <a:ext cx="0" cy="0"/>
          <a:chOff x="0" y="0"/>
          <a:chExt cx="0" cy="0"/>
        </a:xfrm>
      </p:grpSpPr>
      <p:sp>
        <p:nvSpPr>
          <p:cNvPr id="12" name="Google Shape;12;p17"/>
          <p:cNvSpPr txBox="1"/>
          <p:nvPr>
            <p:ph type="ctrTitle"/>
          </p:nvPr>
        </p:nvSpPr>
        <p:spPr>
          <a:xfrm>
            <a:off x="945000" y="1749826"/>
            <a:ext cx="5670000" cy="37224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 name="Google Shape;13;p17"/>
          <p:cNvSpPr txBox="1"/>
          <p:nvPr>
            <p:ph idx="1" type="subTitle"/>
          </p:nvPr>
        </p:nvSpPr>
        <p:spPr>
          <a:xfrm>
            <a:off x="945000" y="5615776"/>
            <a:ext cx="5670000" cy="2581500"/>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14" name="Google Shape;14;p17"/>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 name="Google Shape;15;p17"/>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6" name="Google Shape;16;p17"/>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68" name="Shape 68"/>
        <p:cNvGrpSpPr/>
        <p:nvPr/>
      </p:nvGrpSpPr>
      <p:grpSpPr>
        <a:xfrm>
          <a:off x="0" y="0"/>
          <a:ext cx="0" cy="0"/>
          <a:chOff x="0" y="0"/>
          <a:chExt cx="0" cy="0"/>
        </a:xfrm>
      </p:grpSpPr>
      <p:sp>
        <p:nvSpPr>
          <p:cNvPr id="69" name="Google Shape;69;p26"/>
          <p:cNvSpPr txBox="1"/>
          <p:nvPr>
            <p:ph type="title"/>
          </p:nvPr>
        </p:nvSpPr>
        <p:spPr>
          <a:xfrm>
            <a:off x="519750" y="569250"/>
            <a:ext cx="6520500" cy="2066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0" name="Google Shape;70;p26"/>
          <p:cNvSpPr txBox="1"/>
          <p:nvPr>
            <p:ph idx="1" type="body"/>
          </p:nvPr>
        </p:nvSpPr>
        <p:spPr>
          <a:xfrm rot="5400000">
            <a:off x="388050" y="2977950"/>
            <a:ext cx="6783900" cy="65205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1" name="Google Shape;71;p26"/>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2" name="Google Shape;72;p26"/>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3" name="Google Shape;73;p26"/>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Google Shape;75;p27"/>
          <p:cNvSpPr txBox="1"/>
          <p:nvPr>
            <p:ph type="title"/>
          </p:nvPr>
        </p:nvSpPr>
        <p:spPr>
          <a:xfrm rot="5400000">
            <a:off x="1694700" y="4284600"/>
            <a:ext cx="9060900" cy="16302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6" name="Google Shape;76;p27"/>
          <p:cNvSpPr txBox="1"/>
          <p:nvPr>
            <p:ph idx="1" type="body"/>
          </p:nvPr>
        </p:nvSpPr>
        <p:spPr>
          <a:xfrm rot="5400000">
            <a:off x="-1612725" y="2701800"/>
            <a:ext cx="9060900" cy="47958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7" name="Google Shape;77;p27"/>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8" name="Google Shape;78;p27"/>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9" name="Google Shape;79;p27"/>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7" name="Shape 17"/>
        <p:cNvGrpSpPr/>
        <p:nvPr/>
      </p:nvGrpSpPr>
      <p:grpSpPr>
        <a:xfrm>
          <a:off x="0" y="0"/>
          <a:ext cx="0" cy="0"/>
          <a:chOff x="0" y="0"/>
          <a:chExt cx="0" cy="0"/>
        </a:xfrm>
      </p:grpSpPr>
      <p:sp>
        <p:nvSpPr>
          <p:cNvPr id="18" name="Google Shape;18;p18"/>
          <p:cNvSpPr txBox="1"/>
          <p:nvPr>
            <p:ph type="title"/>
          </p:nvPr>
        </p:nvSpPr>
        <p:spPr>
          <a:xfrm>
            <a:off x="519750" y="569250"/>
            <a:ext cx="6520500" cy="2066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 name="Google Shape;19;p18"/>
          <p:cNvSpPr txBox="1"/>
          <p:nvPr>
            <p:ph idx="1" type="body"/>
          </p:nvPr>
        </p:nvSpPr>
        <p:spPr>
          <a:xfrm>
            <a:off x="519750" y="2846250"/>
            <a:ext cx="6520500" cy="67839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0" name="Google Shape;20;p18"/>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18"/>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2" name="Google Shape;22;p18"/>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3" name="Shape 23"/>
        <p:cNvGrpSpPr/>
        <p:nvPr/>
      </p:nvGrpSpPr>
      <p:grpSpPr>
        <a:xfrm>
          <a:off x="0" y="0"/>
          <a:ext cx="0" cy="0"/>
          <a:chOff x="0" y="0"/>
          <a:chExt cx="0" cy="0"/>
        </a:xfrm>
      </p:grpSpPr>
      <p:sp>
        <p:nvSpPr>
          <p:cNvPr id="24" name="Google Shape;24;p19"/>
          <p:cNvSpPr txBox="1"/>
          <p:nvPr>
            <p:ph type="title"/>
          </p:nvPr>
        </p:nvSpPr>
        <p:spPr>
          <a:xfrm>
            <a:off x="515813" y="2665576"/>
            <a:ext cx="6520500" cy="44475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5" name="Google Shape;25;p19"/>
          <p:cNvSpPr txBox="1"/>
          <p:nvPr>
            <p:ph idx="1" type="body"/>
          </p:nvPr>
        </p:nvSpPr>
        <p:spPr>
          <a:xfrm>
            <a:off x="515813" y="7155226"/>
            <a:ext cx="6520500" cy="23388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888888"/>
              </a:buClr>
              <a:buSzPts val="2400"/>
              <a:buNone/>
              <a:defRPr sz="2400">
                <a:solidFill>
                  <a:srgbClr val="888888"/>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26" name="Google Shape;26;p19"/>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7" name="Google Shape;27;p19"/>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8" name="Google Shape;28;p19"/>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29" name="Shape 29"/>
        <p:cNvGrpSpPr/>
        <p:nvPr/>
      </p:nvGrpSpPr>
      <p:grpSpPr>
        <a:xfrm>
          <a:off x="0" y="0"/>
          <a:ext cx="0" cy="0"/>
          <a:chOff x="0" y="0"/>
          <a:chExt cx="0" cy="0"/>
        </a:xfrm>
      </p:grpSpPr>
      <p:sp>
        <p:nvSpPr>
          <p:cNvPr id="30" name="Google Shape;30;p20"/>
          <p:cNvSpPr txBox="1"/>
          <p:nvPr>
            <p:ph type="title"/>
          </p:nvPr>
        </p:nvSpPr>
        <p:spPr>
          <a:xfrm>
            <a:off x="519750" y="569250"/>
            <a:ext cx="6520500" cy="2066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1" name="Google Shape;31;p20"/>
          <p:cNvSpPr txBox="1"/>
          <p:nvPr>
            <p:ph idx="1" type="body"/>
          </p:nvPr>
        </p:nvSpPr>
        <p:spPr>
          <a:xfrm>
            <a:off x="519750" y="2846250"/>
            <a:ext cx="3213000" cy="67839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2" name="Google Shape;32;p20"/>
          <p:cNvSpPr txBox="1"/>
          <p:nvPr>
            <p:ph idx="2" type="body"/>
          </p:nvPr>
        </p:nvSpPr>
        <p:spPr>
          <a:xfrm>
            <a:off x="3827250" y="2846250"/>
            <a:ext cx="3213000" cy="67839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3" name="Google Shape;33;p20"/>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4" name="Google Shape;34;p20"/>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5" name="Google Shape;35;p20"/>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36" name="Shape 36"/>
        <p:cNvGrpSpPr/>
        <p:nvPr/>
      </p:nvGrpSpPr>
      <p:grpSpPr>
        <a:xfrm>
          <a:off x="0" y="0"/>
          <a:ext cx="0" cy="0"/>
          <a:chOff x="0" y="0"/>
          <a:chExt cx="0" cy="0"/>
        </a:xfrm>
      </p:grpSpPr>
      <p:sp>
        <p:nvSpPr>
          <p:cNvPr id="37" name="Google Shape;37;p21"/>
          <p:cNvSpPr txBox="1"/>
          <p:nvPr>
            <p:ph type="title"/>
          </p:nvPr>
        </p:nvSpPr>
        <p:spPr>
          <a:xfrm>
            <a:off x="520735" y="569250"/>
            <a:ext cx="6520500" cy="2066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8" name="Google Shape;38;p21"/>
          <p:cNvSpPr txBox="1"/>
          <p:nvPr>
            <p:ph idx="1" type="body"/>
          </p:nvPr>
        </p:nvSpPr>
        <p:spPr>
          <a:xfrm>
            <a:off x="520735" y="2621026"/>
            <a:ext cx="3198300" cy="1284600"/>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39" name="Google Shape;39;p21"/>
          <p:cNvSpPr txBox="1"/>
          <p:nvPr>
            <p:ph idx="2" type="body"/>
          </p:nvPr>
        </p:nvSpPr>
        <p:spPr>
          <a:xfrm>
            <a:off x="520735" y="3905550"/>
            <a:ext cx="3198300" cy="57444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0" name="Google Shape;40;p21"/>
          <p:cNvSpPr txBox="1"/>
          <p:nvPr>
            <p:ph idx="3" type="body"/>
          </p:nvPr>
        </p:nvSpPr>
        <p:spPr>
          <a:xfrm>
            <a:off x="3827250" y="2621026"/>
            <a:ext cx="3213900" cy="1284600"/>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1" name="Google Shape;41;p21"/>
          <p:cNvSpPr txBox="1"/>
          <p:nvPr>
            <p:ph idx="4" type="body"/>
          </p:nvPr>
        </p:nvSpPr>
        <p:spPr>
          <a:xfrm>
            <a:off x="3827250" y="3905550"/>
            <a:ext cx="3213900" cy="57444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2" name="Google Shape;42;p21"/>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3" name="Google Shape;43;p21"/>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4" name="Google Shape;44;p21"/>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5" name="Shape 45"/>
        <p:cNvGrpSpPr/>
        <p:nvPr/>
      </p:nvGrpSpPr>
      <p:grpSpPr>
        <a:xfrm>
          <a:off x="0" y="0"/>
          <a:ext cx="0" cy="0"/>
          <a:chOff x="0" y="0"/>
          <a:chExt cx="0" cy="0"/>
        </a:xfrm>
      </p:grpSpPr>
      <p:sp>
        <p:nvSpPr>
          <p:cNvPr id="46" name="Google Shape;46;p22"/>
          <p:cNvSpPr txBox="1"/>
          <p:nvPr>
            <p:ph type="title"/>
          </p:nvPr>
        </p:nvSpPr>
        <p:spPr>
          <a:xfrm>
            <a:off x="519750" y="569250"/>
            <a:ext cx="6520500" cy="2066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7" name="Google Shape;47;p22"/>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8" name="Google Shape;48;p22"/>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9" name="Google Shape;49;p22"/>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0" name="Shape 50"/>
        <p:cNvGrpSpPr/>
        <p:nvPr/>
      </p:nvGrpSpPr>
      <p:grpSpPr>
        <a:xfrm>
          <a:off x="0" y="0"/>
          <a:ext cx="0" cy="0"/>
          <a:chOff x="0" y="0"/>
          <a:chExt cx="0" cy="0"/>
        </a:xfrm>
      </p:grpSpPr>
      <p:sp>
        <p:nvSpPr>
          <p:cNvPr id="51" name="Google Shape;51;p23"/>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2" name="Google Shape;52;p23"/>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3" name="Google Shape;53;p23"/>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4" name="Shape 54"/>
        <p:cNvGrpSpPr/>
        <p:nvPr/>
      </p:nvGrpSpPr>
      <p:grpSpPr>
        <a:xfrm>
          <a:off x="0" y="0"/>
          <a:ext cx="0" cy="0"/>
          <a:chOff x="0" y="0"/>
          <a:chExt cx="0" cy="0"/>
        </a:xfrm>
      </p:grpSpPr>
      <p:sp>
        <p:nvSpPr>
          <p:cNvPr id="55" name="Google Shape;55;p24"/>
          <p:cNvSpPr txBox="1"/>
          <p:nvPr>
            <p:ph type="title"/>
          </p:nvPr>
        </p:nvSpPr>
        <p:spPr>
          <a:xfrm>
            <a:off x="520735" y="712800"/>
            <a:ext cx="2438400" cy="24948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6" name="Google Shape;56;p24"/>
          <p:cNvSpPr txBox="1"/>
          <p:nvPr>
            <p:ph idx="1" type="body"/>
          </p:nvPr>
        </p:nvSpPr>
        <p:spPr>
          <a:xfrm>
            <a:off x="3213985" y="1539450"/>
            <a:ext cx="3827100" cy="7598100"/>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57" name="Google Shape;57;p24"/>
          <p:cNvSpPr txBox="1"/>
          <p:nvPr>
            <p:ph idx="2" type="body"/>
          </p:nvPr>
        </p:nvSpPr>
        <p:spPr>
          <a:xfrm>
            <a:off x="520735" y="3207600"/>
            <a:ext cx="2438400" cy="59424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58" name="Google Shape;58;p24"/>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9" name="Google Shape;59;p24"/>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0" name="Google Shape;60;p24"/>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1" name="Shape 61"/>
        <p:cNvGrpSpPr/>
        <p:nvPr/>
      </p:nvGrpSpPr>
      <p:grpSpPr>
        <a:xfrm>
          <a:off x="0" y="0"/>
          <a:ext cx="0" cy="0"/>
          <a:chOff x="0" y="0"/>
          <a:chExt cx="0" cy="0"/>
        </a:xfrm>
      </p:grpSpPr>
      <p:sp>
        <p:nvSpPr>
          <p:cNvPr id="62" name="Google Shape;62;p25"/>
          <p:cNvSpPr txBox="1"/>
          <p:nvPr>
            <p:ph type="title"/>
          </p:nvPr>
        </p:nvSpPr>
        <p:spPr>
          <a:xfrm>
            <a:off x="520735" y="712800"/>
            <a:ext cx="2438400" cy="24948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3" name="Google Shape;63;p25"/>
          <p:cNvSpPr/>
          <p:nvPr>
            <p:ph idx="2" type="pic"/>
          </p:nvPr>
        </p:nvSpPr>
        <p:spPr>
          <a:xfrm>
            <a:off x="3213985" y="1539450"/>
            <a:ext cx="3827100" cy="7598100"/>
          </a:xfrm>
          <a:prstGeom prst="rect">
            <a:avLst/>
          </a:prstGeom>
          <a:noFill/>
          <a:ln>
            <a:noFill/>
          </a:ln>
        </p:spPr>
      </p:sp>
      <p:sp>
        <p:nvSpPr>
          <p:cNvPr id="64" name="Google Shape;64;p25"/>
          <p:cNvSpPr txBox="1"/>
          <p:nvPr>
            <p:ph idx="1" type="body"/>
          </p:nvPr>
        </p:nvSpPr>
        <p:spPr>
          <a:xfrm>
            <a:off x="520735" y="3207600"/>
            <a:ext cx="2438400" cy="59424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5" name="Google Shape;65;p25"/>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6" name="Google Shape;66;p25"/>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7" name="Google Shape;67;p25"/>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16"/>
          <p:cNvSpPr txBox="1"/>
          <p:nvPr>
            <p:ph type="title"/>
          </p:nvPr>
        </p:nvSpPr>
        <p:spPr>
          <a:xfrm>
            <a:off x="519750" y="569250"/>
            <a:ext cx="6520500" cy="2066700"/>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7" name="Google Shape;7;p16"/>
          <p:cNvSpPr txBox="1"/>
          <p:nvPr>
            <p:ph idx="1" type="body"/>
          </p:nvPr>
        </p:nvSpPr>
        <p:spPr>
          <a:xfrm>
            <a:off x="519750" y="2846250"/>
            <a:ext cx="6520500" cy="6783900"/>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8" name="Google Shape;8;p16"/>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9" name="Google Shape;9;p16"/>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0" name="Google Shape;10;p16"/>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4.png"/><Relationship Id="rId5" Type="http://schemas.openxmlformats.org/officeDocument/2006/relationships/image" Target="../media/image10.png"/><Relationship Id="rId6"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tinyurl.com/openedrec"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tinyurl.com/openedrec"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tinyurl.com/openedrec"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tinyurl.com/openedrec"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1.png"/><Relationship Id="rId4" Type="http://schemas.openxmlformats.org/officeDocument/2006/relationships/hyperlink" Target="https://tinyurl.com/openedrec" TargetMode="External"/><Relationship Id="rId5" Type="http://schemas.openxmlformats.org/officeDocument/2006/relationships/image" Target="../media/image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1.png"/><Relationship Id="rId4" Type="http://schemas.openxmlformats.org/officeDocument/2006/relationships/hyperlink" Target="https://tinyurl.com/openedrec" TargetMode="External"/><Relationship Id="rId5" Type="http://schemas.openxmlformats.org/officeDocument/2006/relationships/image" Target="../media/image2.png"/></Relationships>
</file>

<file path=ppt/slides/_rels/slide16.xml.rels><?xml version="1.0" encoding="UTF-8" standalone="yes"?><Relationships xmlns="http://schemas.openxmlformats.org/package/2006/relationships"><Relationship Id="rId11" Type="http://schemas.openxmlformats.org/officeDocument/2006/relationships/hyperlink" Target="https://urldefense.com/v3/__https:/creativecommons.org/licenses/by/4.0/__;!!HJOPV4FYYWzcc1jazlU!5XTNBxzSPFktoUw3QFzkUtl9EyGR2Mkm4WUqzs9Pv9TC0qBOdNGlH6kqHg7TbLGv67ubi0_oemAJGAyF11IIJmdJ$" TargetMode="External"/><Relationship Id="rId10" Type="http://schemas.openxmlformats.org/officeDocument/2006/relationships/hyperlink" Target="https://sparceurope.org/what-we-do/open-education/europeannetwork-openeducation-librarians/__;!!HJOPV4FYYWzcc1jazlU!5XTNBxzSPFktoUw3QFzkUtl9EyGR2Mkm4WUqzs9Pv9TC0qBOdNGlH6kqHg7TbLGv67ubi0_oemAJGAyF1zOoj3bG$" TargetMode="External"/><Relationship Id="rId13" Type="http://schemas.openxmlformats.org/officeDocument/2006/relationships/hyperlink" Target="https://urldefense.com/v3/__https:/creativecommons.org/licenses/by/4.0/__;!!HJOPV4FYYWzcc1jazlU!5XTNBxzSPFktoUw3QFzkUtl9EyGR2Mkm4WUqzs9Pv9TC0qBOdNGlH6kqHg7TbLGv67ubi0_oemAJGAyF11IIJmdJ$" TargetMode="External"/><Relationship Id="rId12" Type="http://schemas.openxmlformats.org/officeDocument/2006/relationships/hyperlink" Target="https://urldefense.com/v3/__https:/creativecommons.org/licenses/by/4.0/__;!!HJOPV4FYYWzcc1jazlU!5XTNBxzSPFktoUw3QFzkUtl9EyGR2Mkm4WUqzs9Pv9TC0qBOdNGlH6kqHg7TbLGv67ubi0_oemAJGAyF11IIJmdJ$" TargetMode="External"/><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1.png"/><Relationship Id="rId4" Type="http://schemas.openxmlformats.org/officeDocument/2006/relationships/image" Target="../media/image4.png"/><Relationship Id="rId9" Type="http://schemas.openxmlformats.org/officeDocument/2006/relationships/hyperlink" Target="https://urldefense.com/v3/__https:/sparceurope.org/__;!!HJOPV4FYYWzcc1jazlU!5XTNBxzSPFktoUw3QFzkUtl9EyGR2Mkm4WUqzs9Pv9TC0qBOdNGlH6kqHg7TbLGv67ubi0_oemAJGAyF1zdNwL0n$" TargetMode="External"/><Relationship Id="rId14" Type="http://schemas.openxmlformats.org/officeDocument/2006/relationships/hyperlink" Target="https://urldefense.com/v3/__https:/creativecommons.org/licenses/by/4.0/__;!!HJOPV4FYYWzcc1jazlU!5XTNBxzSPFktoUw3QFzkUtl9EyGR2Mkm4WUqzs9Pv9TC0qBOdNGlH6kqHg7TbLGv67ubi0_oemAJGAyF11IIJmdJ$" TargetMode="External"/><Relationship Id="rId5" Type="http://schemas.openxmlformats.org/officeDocument/2006/relationships/image" Target="../media/image10.png"/><Relationship Id="rId6" Type="http://schemas.openxmlformats.org/officeDocument/2006/relationships/image" Target="../media/image2.png"/><Relationship Id="rId7" Type="http://schemas.openxmlformats.org/officeDocument/2006/relationships/hyperlink" Target="https://doi.org/10.5281/zenodo.5568482" TargetMode="External"/><Relationship Id="rId8" Type="http://schemas.openxmlformats.org/officeDocument/2006/relationships/hyperlink" Target="https://urldefense.com/v3/__https:/sparceurope.org/__;!!HJOPV4FYYWzcc1jazlU!5XTNBxzSPFktoUw3QFzkUtl9EyGR2Mkm4WUqzs9Pv9TC0qBOdNGlH6kqHg7TbLGv67ubi0_oemAJGAyF1zdNwL0n$"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hyperlink" Target="https://sparceurope.org/what-we-do/open-education/europeannetwork-openeducation-librarians/" TargetMode="External"/><Relationship Id="rId4" Type="http://schemas.openxmlformats.org/officeDocument/2006/relationships/hyperlink" Target="https://zenodo.org/doi/10.5281/zenodo.5568482" TargetMode="External"/><Relationship Id="rId5" Type="http://schemas.openxmlformats.org/officeDocument/2006/relationships/hyperlink" Target="https://sparceurope.org/" TargetMode="External"/><Relationship Id="rId6" Type="http://schemas.openxmlformats.org/officeDocument/2006/relationships/hyperlink" Target="https://creativecommons.org/licenses/by/4.0/" TargetMode="External"/><Relationship Id="rId7"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tinyurl.com/openedrec" TargetMode="External"/><Relationship Id="rId6" Type="http://schemas.openxmlformats.org/officeDocument/2006/relationships/hyperlink" Target="https://zenodo.org/doi/10.5281/zenodo.5568482" TargetMode="External"/><Relationship Id="rId7" Type="http://schemas.openxmlformats.org/officeDocument/2006/relationships/hyperlink" Target="https://sparceurope.org/" TargetMode="External"/><Relationship Id="rId8" Type="http://schemas.openxmlformats.org/officeDocument/2006/relationships/hyperlink" Target="https://creativecommons.org/licenses/by/4.0/"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tinyurl.com/openedrec"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tinyurl.com/openedrec"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tinyurl.com/openedrec" TargetMode="External"/><Relationship Id="rId6" Type="http://schemas.openxmlformats.org/officeDocument/2006/relationships/hyperlink" Target="https://sdgs.un.org/goals/goal4"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hyperlink" Target="https://tinyurl.com/openedrec" TargetMode="External"/><Relationship Id="rId5"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png"/><Relationship Id="rId4" Type="http://schemas.openxmlformats.org/officeDocument/2006/relationships/hyperlink" Target="https://tinyurl.com/openedrec" TargetMode="External"/><Relationship Id="rId5"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png"/><Relationship Id="rId4" Type="http://schemas.openxmlformats.org/officeDocument/2006/relationships/hyperlink" Target="https://tinyurl.com/openedrec" TargetMode="External"/><Relationship Id="rId5"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pic>
        <p:nvPicPr>
          <p:cNvPr id="84" name="Google Shape;84;p1"/>
          <p:cNvPicPr preferRelativeResize="0"/>
          <p:nvPr/>
        </p:nvPicPr>
        <p:blipFill rotWithShape="1">
          <a:blip r:embed="rId3">
            <a:alphaModFix/>
          </a:blip>
          <a:srcRect b="0" l="0" r="0" t="0"/>
          <a:stretch/>
        </p:blipFill>
        <p:spPr>
          <a:xfrm>
            <a:off x="569400" y="304462"/>
            <a:ext cx="4651251" cy="3531075"/>
          </a:xfrm>
          <a:prstGeom prst="rect">
            <a:avLst/>
          </a:prstGeom>
          <a:noFill/>
          <a:ln>
            <a:noFill/>
          </a:ln>
        </p:spPr>
      </p:pic>
      <p:sp>
        <p:nvSpPr>
          <p:cNvPr id="85" name="Google Shape;85;p1"/>
          <p:cNvSpPr txBox="1"/>
          <p:nvPr/>
        </p:nvSpPr>
        <p:spPr>
          <a:xfrm>
            <a:off x="1550175" y="1065775"/>
            <a:ext cx="23637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6000"/>
              <a:buFont typeface="Arial"/>
              <a:buNone/>
            </a:pPr>
            <a:r>
              <a:rPr b="1" i="0" lang="en-DE" sz="6000" u="none" cap="none" strike="noStrike">
                <a:solidFill>
                  <a:schemeClr val="lt1"/>
                </a:solidFill>
                <a:latin typeface="Calibri"/>
                <a:ea typeface="Calibri"/>
                <a:cs typeface="Calibri"/>
                <a:sym typeface="Calibri"/>
              </a:rPr>
              <a:t>OER</a:t>
            </a:r>
            <a:br>
              <a:rPr b="1" i="0" lang="en-DE" sz="6000" u="none" cap="none" strike="noStrike">
                <a:solidFill>
                  <a:schemeClr val="lt1"/>
                </a:solidFill>
                <a:latin typeface="Calibri"/>
                <a:ea typeface="Calibri"/>
                <a:cs typeface="Calibri"/>
                <a:sym typeface="Calibri"/>
              </a:rPr>
            </a:br>
            <a:r>
              <a:rPr b="0" i="0" lang="en-DE" sz="6000" u="none" cap="none" strike="noStrike">
                <a:solidFill>
                  <a:schemeClr val="lt1"/>
                </a:solidFill>
                <a:latin typeface="Calibri"/>
                <a:ea typeface="Calibri"/>
                <a:cs typeface="Calibri"/>
                <a:sym typeface="Calibri"/>
              </a:rPr>
              <a:t>BASIC</a:t>
            </a:r>
            <a:endParaRPr b="0" i="0" sz="6000" u="none" cap="none" strike="noStrike">
              <a:solidFill>
                <a:schemeClr val="lt1"/>
              </a:solidFill>
              <a:latin typeface="Calibri"/>
              <a:ea typeface="Calibri"/>
              <a:cs typeface="Calibri"/>
              <a:sym typeface="Calibri"/>
            </a:endParaRPr>
          </a:p>
        </p:txBody>
      </p:sp>
      <p:sp>
        <p:nvSpPr>
          <p:cNvPr id="86" name="Google Shape;86;p1"/>
          <p:cNvSpPr txBox="1"/>
          <p:nvPr/>
        </p:nvSpPr>
        <p:spPr>
          <a:xfrm>
            <a:off x="570907" y="4595025"/>
            <a:ext cx="6418200" cy="892800"/>
          </a:xfrm>
          <a:prstGeom prst="rect">
            <a:avLst/>
          </a:prstGeom>
          <a:noFill/>
          <a:ln>
            <a:noFill/>
          </a:ln>
        </p:spPr>
        <p:txBody>
          <a:bodyPr anchorCtr="0" anchor="t" bIns="91525" lIns="91525" spcFirstLastPara="1" rIns="91525" wrap="square" tIns="91525">
            <a:spAutoFit/>
          </a:bodyPr>
          <a:lstStyle/>
          <a:p>
            <a:pPr indent="0" lvl="0" marL="0" marR="0" rtl="0" algn="l">
              <a:lnSpc>
                <a:spcPct val="100000"/>
              </a:lnSpc>
              <a:spcBef>
                <a:spcPts val="0"/>
              </a:spcBef>
              <a:spcAft>
                <a:spcPts val="0"/>
              </a:spcAft>
              <a:buClr>
                <a:srgbClr val="000000"/>
              </a:buClr>
              <a:buSzPts val="4600"/>
              <a:buFont typeface="Arial"/>
              <a:buNone/>
            </a:pPr>
            <a:r>
              <a:rPr b="1" i="0" lang="en-DE" sz="4600" u="none" cap="none" strike="noStrike">
                <a:solidFill>
                  <a:srgbClr val="004993"/>
                </a:solidFill>
                <a:latin typeface="Open Sans"/>
                <a:ea typeface="Open Sans"/>
                <a:cs typeface="Open Sans"/>
                <a:sym typeface="Open Sans"/>
              </a:rPr>
              <a:t>AN ENOEL TOOLKIT </a:t>
            </a:r>
            <a:endParaRPr b="1" i="0" sz="4600" u="none" cap="none" strike="noStrike">
              <a:solidFill>
                <a:srgbClr val="004993"/>
              </a:solidFill>
              <a:latin typeface="Open Sans"/>
              <a:ea typeface="Open Sans"/>
              <a:cs typeface="Open Sans"/>
              <a:sym typeface="Open Sans"/>
            </a:endParaRPr>
          </a:p>
        </p:txBody>
      </p:sp>
      <p:sp>
        <p:nvSpPr>
          <p:cNvPr id="87" name="Google Shape;87;p1"/>
          <p:cNvSpPr txBox="1"/>
          <p:nvPr/>
        </p:nvSpPr>
        <p:spPr>
          <a:xfrm>
            <a:off x="569401" y="5853700"/>
            <a:ext cx="6418200" cy="985200"/>
          </a:xfrm>
          <a:prstGeom prst="rect">
            <a:avLst/>
          </a:prstGeom>
          <a:noFill/>
          <a:ln>
            <a:noFill/>
          </a:ln>
        </p:spPr>
        <p:txBody>
          <a:bodyPr anchorCtr="0" anchor="t" bIns="91525" lIns="91525" spcFirstLastPara="1" rIns="91525" wrap="square" tIns="91525">
            <a:spAutoFit/>
          </a:bodyPr>
          <a:lstStyle/>
          <a:p>
            <a:pPr indent="0" lvl="0" marL="0" marR="0" rtl="0" algn="ctr">
              <a:lnSpc>
                <a:spcPct val="100000"/>
              </a:lnSpc>
              <a:spcBef>
                <a:spcPts val="0"/>
              </a:spcBef>
              <a:spcAft>
                <a:spcPts val="0"/>
              </a:spcAft>
              <a:buClr>
                <a:srgbClr val="000000"/>
              </a:buClr>
              <a:buSzPts val="4600"/>
              <a:buFont typeface="Arial"/>
              <a:buNone/>
            </a:pPr>
            <a:r>
              <a:rPr b="1" lang="en-DE" sz="2600">
                <a:solidFill>
                  <a:srgbClr val="004993"/>
                </a:solidFill>
                <a:latin typeface="Open Sans"/>
                <a:ea typeface="Open Sans"/>
                <a:cs typeface="Open Sans"/>
                <a:sym typeface="Open Sans"/>
              </a:rPr>
              <a:t>Använd mallarna för att främja öppen inlärning</a:t>
            </a:r>
            <a:endParaRPr b="1" i="0" sz="2600" u="none" cap="none" strike="noStrike">
              <a:solidFill>
                <a:srgbClr val="004993"/>
              </a:solidFill>
              <a:latin typeface="Open Sans"/>
              <a:ea typeface="Open Sans"/>
              <a:cs typeface="Open Sans"/>
              <a:sym typeface="Open Sans"/>
            </a:endParaRPr>
          </a:p>
        </p:txBody>
      </p:sp>
      <p:pic>
        <p:nvPicPr>
          <p:cNvPr id="88" name="Google Shape;88;p1"/>
          <p:cNvPicPr preferRelativeResize="0"/>
          <p:nvPr/>
        </p:nvPicPr>
        <p:blipFill rotWithShape="1">
          <a:blip r:embed="rId4">
            <a:alphaModFix/>
          </a:blip>
          <a:srcRect b="0" l="0" r="0" t="0"/>
          <a:stretch/>
        </p:blipFill>
        <p:spPr>
          <a:xfrm>
            <a:off x="2902762" y="8287619"/>
            <a:ext cx="1751480" cy="985199"/>
          </a:xfrm>
          <a:prstGeom prst="rect">
            <a:avLst/>
          </a:prstGeom>
          <a:noFill/>
          <a:ln>
            <a:noFill/>
          </a:ln>
        </p:spPr>
      </p:pic>
      <p:pic>
        <p:nvPicPr>
          <p:cNvPr id="89" name="Google Shape;89;p1"/>
          <p:cNvPicPr preferRelativeResize="0"/>
          <p:nvPr/>
        </p:nvPicPr>
        <p:blipFill rotWithShape="1">
          <a:blip r:embed="rId5">
            <a:alphaModFix/>
          </a:blip>
          <a:srcRect b="0" l="0" r="0" t="0"/>
          <a:stretch/>
        </p:blipFill>
        <p:spPr>
          <a:xfrm>
            <a:off x="2088869" y="7204764"/>
            <a:ext cx="3379258" cy="985200"/>
          </a:xfrm>
          <a:prstGeom prst="rect">
            <a:avLst/>
          </a:prstGeom>
          <a:noFill/>
          <a:ln>
            <a:noFill/>
          </a:ln>
        </p:spPr>
      </p:pic>
      <p:pic>
        <p:nvPicPr>
          <p:cNvPr id="90" name="Google Shape;90;p1"/>
          <p:cNvPicPr preferRelativeResize="0"/>
          <p:nvPr/>
        </p:nvPicPr>
        <p:blipFill rotWithShape="1">
          <a:blip r:embed="rId6">
            <a:alphaModFix/>
          </a:blip>
          <a:srcRect b="0" l="0" r="0" t="0"/>
          <a:stretch/>
        </p:blipFill>
        <p:spPr>
          <a:xfrm>
            <a:off x="2598140" y="9578962"/>
            <a:ext cx="2363700" cy="827036"/>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4" name="Shape 214"/>
        <p:cNvGrpSpPr/>
        <p:nvPr/>
      </p:nvGrpSpPr>
      <p:grpSpPr>
        <a:xfrm>
          <a:off x="0" y="0"/>
          <a:ext cx="0" cy="0"/>
          <a:chOff x="0" y="0"/>
          <a:chExt cx="0" cy="0"/>
        </a:xfrm>
      </p:grpSpPr>
      <p:sp>
        <p:nvSpPr>
          <p:cNvPr id="215" name="Google Shape;215;p10"/>
          <p:cNvSpPr/>
          <p:nvPr/>
        </p:nvSpPr>
        <p:spPr>
          <a:xfrm>
            <a:off x="182250" y="180975"/>
            <a:ext cx="7228200" cy="37188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6" name="Google Shape;216;p10"/>
          <p:cNvSpPr/>
          <p:nvPr/>
        </p:nvSpPr>
        <p:spPr>
          <a:xfrm>
            <a:off x="182250" y="3899650"/>
            <a:ext cx="5904300" cy="57942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217" name="Google Shape;217;p10"/>
          <p:cNvSpPr/>
          <p:nvPr/>
        </p:nvSpPr>
        <p:spPr>
          <a:xfrm>
            <a:off x="2396100" y="2695500"/>
            <a:ext cx="2767800" cy="26724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8" name="Google Shape;218;p10"/>
          <p:cNvSpPr/>
          <p:nvPr/>
        </p:nvSpPr>
        <p:spPr>
          <a:xfrm>
            <a:off x="4642650" y="5612513"/>
            <a:ext cx="2767800" cy="26724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19" name="Google Shape;219;p10"/>
          <p:cNvPicPr preferRelativeResize="0"/>
          <p:nvPr/>
        </p:nvPicPr>
        <p:blipFill rotWithShape="1">
          <a:blip r:embed="rId3">
            <a:alphaModFix/>
          </a:blip>
          <a:srcRect b="0" l="0" r="0" t="0"/>
          <a:stretch/>
        </p:blipFill>
        <p:spPr>
          <a:xfrm>
            <a:off x="182250" y="9963525"/>
            <a:ext cx="1232114" cy="431100"/>
          </a:xfrm>
          <a:prstGeom prst="rect">
            <a:avLst/>
          </a:prstGeom>
          <a:noFill/>
          <a:ln>
            <a:noFill/>
          </a:ln>
        </p:spPr>
      </p:pic>
      <p:pic>
        <p:nvPicPr>
          <p:cNvPr id="220" name="Google Shape;220;p10"/>
          <p:cNvPicPr preferRelativeResize="0"/>
          <p:nvPr/>
        </p:nvPicPr>
        <p:blipFill rotWithShape="1">
          <a:blip r:embed="rId4">
            <a:alphaModFix/>
          </a:blip>
          <a:srcRect b="0" l="0" r="0" t="0"/>
          <a:stretch/>
        </p:blipFill>
        <p:spPr>
          <a:xfrm>
            <a:off x="569400" y="562956"/>
            <a:ext cx="1517901" cy="1152338"/>
          </a:xfrm>
          <a:prstGeom prst="rect">
            <a:avLst/>
          </a:prstGeom>
          <a:noFill/>
          <a:ln>
            <a:noFill/>
          </a:ln>
        </p:spPr>
      </p:pic>
      <p:sp>
        <p:nvSpPr>
          <p:cNvPr id="221" name="Google Shape;221;p10"/>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sp>
        <p:nvSpPr>
          <p:cNvPr id="222" name="Google Shape;222;p10"/>
          <p:cNvSpPr txBox="1"/>
          <p:nvPr/>
        </p:nvSpPr>
        <p:spPr>
          <a:xfrm>
            <a:off x="493200" y="22295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From UNESCO Recommendation on Open Educational Resources</a:t>
            </a:r>
            <a:endParaRPr b="1" i="0" sz="1200" u="none" cap="none" strike="noStrike">
              <a:solidFill>
                <a:srgbClr val="004993"/>
              </a:solidFill>
              <a:latin typeface="Open Sans"/>
              <a:ea typeface="Open Sans"/>
              <a:cs typeface="Open Sans"/>
              <a:sym typeface="Open Sans"/>
            </a:endParaRPr>
          </a:p>
          <a:p>
            <a:pPr indent="0" lvl="0" marL="0" marR="0" rtl="0" algn="l">
              <a:lnSpc>
                <a:spcPct val="50000"/>
              </a:lnSpc>
              <a:spcBef>
                <a:spcPts val="1200"/>
              </a:spcBef>
              <a:spcAft>
                <a:spcPts val="0"/>
              </a:spcAft>
              <a:buClr>
                <a:srgbClr val="000000"/>
              </a:buClr>
              <a:buSzPts val="1200"/>
              <a:buFont typeface="Arial"/>
              <a:buNone/>
            </a:pPr>
            <a:r>
              <a:rPr b="0" i="0" lang="en-DE" sz="1200" u="sng" cap="none" strike="noStrike">
                <a:solidFill>
                  <a:schemeClr val="hlink"/>
                </a:solidFill>
                <a:latin typeface="Open Sans"/>
                <a:ea typeface="Open Sans"/>
                <a:cs typeface="Open Sans"/>
                <a:sym typeface="Open Sans"/>
                <a:hlinkClick r:id="rId5"/>
              </a:rPr>
              <a:t>https://tinyurl.com/openedrec</a:t>
            </a:r>
            <a:r>
              <a:rPr b="0" i="0" lang="en-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223" name="Google Shape;223;p10"/>
          <p:cNvSpPr txBox="1"/>
          <p:nvPr/>
        </p:nvSpPr>
        <p:spPr>
          <a:xfrm>
            <a:off x="2357725" y="459425"/>
            <a:ext cx="46293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"Open Educational Resources (OER) </a:t>
            </a:r>
            <a:r>
              <a:rPr b="0" i="0" lang="en-DE" sz="1400" u="none" cap="none" strike="noStrike">
                <a:solidFill>
                  <a:srgbClr val="004993"/>
                </a:solidFill>
                <a:latin typeface="Open Sans"/>
                <a:ea typeface="Open Sans"/>
                <a:cs typeface="Open Sans"/>
                <a:sym typeface="Open Sans"/>
              </a:rPr>
              <a:t>are learning, teaching and research materials in </a:t>
            </a:r>
            <a:r>
              <a:rPr b="1" i="0" lang="en-DE" sz="1400" u="none" cap="none" strike="noStrike">
                <a:solidFill>
                  <a:srgbClr val="004993"/>
                </a:solidFill>
                <a:latin typeface="Open Sans"/>
                <a:ea typeface="Open Sans"/>
                <a:cs typeface="Open Sans"/>
                <a:sym typeface="Open Sans"/>
              </a:rPr>
              <a:t>any format and medium</a:t>
            </a:r>
            <a:r>
              <a:rPr b="0" i="0" lang="en-DE" sz="1400" u="none" cap="none" strike="noStrike">
                <a:solidFill>
                  <a:srgbClr val="004993"/>
                </a:solidFill>
                <a:latin typeface="Open Sans"/>
                <a:ea typeface="Open Sans"/>
                <a:cs typeface="Open Sans"/>
                <a:sym typeface="Open Sans"/>
              </a:rPr>
              <a:t> that reside in the public domain or are under copyright that have been released under an </a:t>
            </a:r>
            <a:r>
              <a:rPr b="1" i="0" lang="en-DE" sz="1400" u="none" cap="none" strike="noStrike">
                <a:solidFill>
                  <a:srgbClr val="004993"/>
                </a:solidFill>
                <a:latin typeface="Open Sans"/>
                <a:ea typeface="Open Sans"/>
                <a:cs typeface="Open Sans"/>
                <a:sym typeface="Open Sans"/>
              </a:rPr>
              <a:t>open license</a:t>
            </a:r>
            <a:r>
              <a:rPr b="0" i="0" lang="en-DE" sz="1400" u="none" cap="none" strike="noStrike">
                <a:solidFill>
                  <a:srgbClr val="004993"/>
                </a:solidFill>
                <a:latin typeface="Open Sans"/>
                <a:ea typeface="Open Sans"/>
                <a:cs typeface="Open Sans"/>
                <a:sym typeface="Open Sans"/>
              </a:rPr>
              <a:t>, that permit no-cost access, re-use, re-purpose, adaptation and redistribution by others."</a:t>
            </a:r>
            <a:endParaRPr b="0" i="0" sz="1700" u="none" cap="none" strike="noStrike">
              <a:solidFill>
                <a:srgbClr val="000000"/>
              </a:solidFill>
              <a:latin typeface="Open Sans"/>
              <a:ea typeface="Open Sans"/>
              <a:cs typeface="Open Sans"/>
              <a:sym typeface="Open Sans"/>
            </a:endParaRPr>
          </a:p>
        </p:txBody>
      </p:sp>
      <p:sp>
        <p:nvSpPr>
          <p:cNvPr id="224" name="Google Shape;224;p10"/>
          <p:cNvSpPr txBox="1"/>
          <p:nvPr/>
        </p:nvSpPr>
        <p:spPr>
          <a:xfrm>
            <a:off x="501325" y="4241650"/>
            <a:ext cx="5527200" cy="5402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i="0" lang="en-DE" sz="1700" u="none" cap="none" strike="noStrike">
                <a:solidFill>
                  <a:schemeClr val="lt1"/>
                </a:solidFill>
                <a:latin typeface="Open Sans"/>
                <a:ea typeface="Open Sans"/>
                <a:cs typeface="Open Sans"/>
                <a:sym typeface="Open Sans"/>
              </a:rPr>
              <a:t>Fördelar med öppen u</a:t>
            </a:r>
            <a:r>
              <a:rPr b="1" lang="en-DE" sz="1700">
                <a:solidFill>
                  <a:schemeClr val="lt1"/>
                </a:solidFill>
                <a:latin typeface="Open Sans"/>
                <a:ea typeface="Open Sans"/>
                <a:cs typeface="Open Sans"/>
                <a:sym typeface="Open Sans"/>
              </a:rPr>
              <a:t>tbildning för </a:t>
            </a:r>
            <a:r>
              <a:rPr b="1" i="0" lang="en-DE" sz="1700" u="none" cap="none" strike="noStrike">
                <a:solidFill>
                  <a:srgbClr val="34C3E0"/>
                </a:solidFill>
                <a:latin typeface="Open Sans"/>
                <a:ea typeface="Open Sans"/>
                <a:cs typeface="Open Sans"/>
                <a:sym typeface="Open Sans"/>
              </a:rPr>
              <a:t>institution</a:t>
            </a:r>
            <a:r>
              <a:rPr b="1" lang="en-DE" sz="1700">
                <a:solidFill>
                  <a:srgbClr val="34C3E0"/>
                </a:solidFill>
                <a:latin typeface="Open Sans"/>
                <a:ea typeface="Open Sans"/>
                <a:cs typeface="Open Sans"/>
                <a:sym typeface="Open Sans"/>
              </a:rPr>
              <a:t>er</a:t>
            </a:r>
            <a:endParaRPr b="1" i="0" sz="1700" u="none" cap="none" strike="noStrike">
              <a:solidFill>
                <a:srgbClr val="34C3E0"/>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500"/>
              <a:buFont typeface="Arial"/>
              <a:buNone/>
            </a:pPr>
            <a:r>
              <a:t/>
            </a:r>
            <a:endParaRPr b="1" i="0" u="none" cap="none" strike="noStrike">
              <a:solidFill>
                <a:schemeClr val="lt1"/>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rPr b="1" lang="en-DE">
                <a:solidFill>
                  <a:schemeClr val="lt1"/>
                </a:solidFill>
                <a:latin typeface="Open Sans"/>
                <a:ea typeface="Open Sans"/>
                <a:cs typeface="Open Sans"/>
                <a:sym typeface="Open Sans"/>
              </a:rPr>
              <a:t>Främja stordriftsfördelar:</a:t>
            </a:r>
            <a:r>
              <a:rPr lang="en-DE">
                <a:solidFill>
                  <a:schemeClr val="lt1"/>
                </a:solidFill>
                <a:latin typeface="Open Sans"/>
                <a:ea typeface="Open Sans"/>
                <a:cs typeface="Open Sans"/>
                <a:sym typeface="Open Sans"/>
              </a:rPr>
              <a:t> OER är gratis online, kan skrivas ut, kan sparas för alltid och är lätta att uppdatera. Resurser som annars skulle gå till att köpa in läroböcker kan omdirigeras till teknik, förbättrad undervisning eller minskad skuldsättning.</a:t>
            </a:r>
            <a:br>
              <a:rPr lang="en-DE">
                <a:solidFill>
                  <a:schemeClr val="lt1"/>
                </a:solidFill>
                <a:latin typeface="Open Sans"/>
                <a:ea typeface="Open Sans"/>
                <a:cs typeface="Open Sans"/>
                <a:sym typeface="Open Sans"/>
              </a:rPr>
            </a:br>
            <a:endParaRPr>
              <a:solidFill>
                <a:schemeClr val="lt1"/>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rPr b="1" lang="en-DE">
                <a:solidFill>
                  <a:schemeClr val="lt1"/>
                </a:solidFill>
                <a:latin typeface="Open Sans"/>
                <a:ea typeface="Open Sans"/>
                <a:cs typeface="Open Sans"/>
                <a:sym typeface="Open Sans"/>
              </a:rPr>
              <a:t>Stöder fakultetsutveckling: </a:t>
            </a:r>
            <a:r>
              <a:rPr lang="en-DE">
                <a:solidFill>
                  <a:schemeClr val="lt1"/>
                </a:solidFill>
                <a:latin typeface="Open Sans"/>
                <a:ea typeface="Open Sans"/>
                <a:cs typeface="Open Sans"/>
                <a:sym typeface="Open Sans"/>
              </a:rPr>
              <a:t>Ökad tillgång till och användning av OER och peer-to-peer-lärande mellan fakultetsmedlemmar främjas tillsammans med kvaliteten på utbildningsmaterial.</a:t>
            </a:r>
            <a:br>
              <a:rPr lang="en-DE">
                <a:solidFill>
                  <a:schemeClr val="lt1"/>
                </a:solidFill>
                <a:latin typeface="Open Sans"/>
                <a:ea typeface="Open Sans"/>
                <a:cs typeface="Open Sans"/>
                <a:sym typeface="Open Sans"/>
              </a:rPr>
            </a:br>
            <a:endParaRPr>
              <a:solidFill>
                <a:schemeClr val="lt1"/>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rPr b="1" lang="en-DE">
                <a:solidFill>
                  <a:schemeClr val="lt1"/>
                </a:solidFill>
                <a:latin typeface="Open Sans"/>
                <a:ea typeface="Open Sans"/>
                <a:cs typeface="Open Sans"/>
                <a:sym typeface="Open Sans"/>
              </a:rPr>
              <a:t>Få ut mesta möjliga av offentliga investeringar:</a:t>
            </a:r>
            <a:r>
              <a:rPr b="1" lang="en-DE">
                <a:solidFill>
                  <a:srgbClr val="004993"/>
                </a:solidFill>
                <a:latin typeface="Open Sans"/>
                <a:ea typeface="Open Sans"/>
                <a:cs typeface="Open Sans"/>
                <a:sym typeface="Open Sans"/>
              </a:rPr>
              <a:t> </a:t>
            </a:r>
            <a:r>
              <a:rPr lang="en-DE">
                <a:solidFill>
                  <a:schemeClr val="lt1"/>
                </a:solidFill>
                <a:latin typeface="Open Sans"/>
                <a:ea typeface="Open Sans"/>
                <a:cs typeface="Open Sans"/>
                <a:sym typeface="Open Sans"/>
              </a:rPr>
              <a:t>Resurser som kommer från offentlig finansiering används för att skapa offentlig kunskap och delas tvärgående genom institutioner till reducerade extrakostnader.</a:t>
            </a:r>
            <a:br>
              <a:rPr lang="en-DE">
                <a:solidFill>
                  <a:schemeClr val="lt1"/>
                </a:solidFill>
                <a:latin typeface="Open Sans"/>
                <a:ea typeface="Open Sans"/>
                <a:cs typeface="Open Sans"/>
                <a:sym typeface="Open Sans"/>
              </a:rPr>
            </a:br>
            <a:endParaRPr b="1">
              <a:solidFill>
                <a:srgbClr val="004993"/>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rPr b="1" lang="en-DE">
                <a:solidFill>
                  <a:schemeClr val="lt1"/>
                </a:solidFill>
                <a:latin typeface="Open Sans"/>
                <a:ea typeface="Open Sans"/>
                <a:cs typeface="Open Sans"/>
                <a:sym typeface="Open Sans"/>
              </a:rPr>
              <a:t>Stöd egenreklam: </a:t>
            </a:r>
            <a:r>
              <a:rPr lang="en-DE">
                <a:solidFill>
                  <a:schemeClr val="lt1"/>
                </a:solidFill>
                <a:latin typeface="Open Sans"/>
                <a:ea typeface="Open Sans"/>
                <a:cs typeface="Open Sans"/>
                <a:sym typeface="Open Sans"/>
              </a:rPr>
              <a:t>Den offentliga bilden av institutionen kan i hög grad dra nytta av dess delade och återanvända högkvalitativa OER.</a:t>
            </a:r>
            <a:br>
              <a:rPr lang="en-DE">
                <a:solidFill>
                  <a:schemeClr val="lt1"/>
                </a:solidFill>
                <a:latin typeface="Open Sans"/>
                <a:ea typeface="Open Sans"/>
                <a:cs typeface="Open Sans"/>
                <a:sym typeface="Open Sans"/>
              </a:rPr>
            </a:br>
            <a:endParaRPr>
              <a:solidFill>
                <a:schemeClr val="lt1"/>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rPr b="1" lang="en-DE">
                <a:solidFill>
                  <a:schemeClr val="lt1"/>
                </a:solidFill>
                <a:latin typeface="Open Sans"/>
                <a:ea typeface="Open Sans"/>
                <a:cs typeface="Open Sans"/>
                <a:sym typeface="Open Sans"/>
              </a:rPr>
              <a:t>Stöd internationellt samarbete: </a:t>
            </a:r>
            <a:r>
              <a:rPr lang="en-DE">
                <a:solidFill>
                  <a:schemeClr val="lt1"/>
                </a:solidFill>
                <a:latin typeface="Open Sans"/>
                <a:ea typeface="Open Sans"/>
                <a:cs typeface="Open Sans"/>
                <a:sym typeface="Open Sans"/>
              </a:rPr>
              <a:t>Att arbeta med OER ökar institutionens synlighet och förbättrar dess rykte på internationell nivå genom aktivt samarbete med andra institutioner globalt.  </a:t>
            </a:r>
            <a:endParaRPr b="1" i="0" u="none" cap="none" strike="noStrike">
              <a:solidFill>
                <a:schemeClr val="lt1"/>
              </a:solidFill>
              <a:latin typeface="Open Sans"/>
              <a:ea typeface="Open Sans"/>
              <a:cs typeface="Open Sans"/>
              <a:sym typeface="Open Sans"/>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8" name="Shape 228"/>
        <p:cNvGrpSpPr/>
        <p:nvPr/>
      </p:nvGrpSpPr>
      <p:grpSpPr>
        <a:xfrm>
          <a:off x="0" y="0"/>
          <a:ext cx="0" cy="0"/>
          <a:chOff x="0" y="0"/>
          <a:chExt cx="0" cy="0"/>
        </a:xfrm>
      </p:grpSpPr>
      <p:sp>
        <p:nvSpPr>
          <p:cNvPr id="229" name="Google Shape;229;p11"/>
          <p:cNvSpPr/>
          <p:nvPr/>
        </p:nvSpPr>
        <p:spPr>
          <a:xfrm>
            <a:off x="182250" y="180975"/>
            <a:ext cx="7228200" cy="37188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0" name="Google Shape;230;p11"/>
          <p:cNvSpPr/>
          <p:nvPr/>
        </p:nvSpPr>
        <p:spPr>
          <a:xfrm>
            <a:off x="182250" y="3899650"/>
            <a:ext cx="5904300" cy="57942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231" name="Google Shape;231;p11"/>
          <p:cNvSpPr/>
          <p:nvPr/>
        </p:nvSpPr>
        <p:spPr>
          <a:xfrm>
            <a:off x="2396100" y="2695500"/>
            <a:ext cx="2767800" cy="26724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2" name="Google Shape;232;p11"/>
          <p:cNvSpPr/>
          <p:nvPr/>
        </p:nvSpPr>
        <p:spPr>
          <a:xfrm>
            <a:off x="4642650" y="5612513"/>
            <a:ext cx="2767800" cy="26724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33" name="Google Shape;233;p11"/>
          <p:cNvPicPr preferRelativeResize="0"/>
          <p:nvPr/>
        </p:nvPicPr>
        <p:blipFill rotWithShape="1">
          <a:blip r:embed="rId3">
            <a:alphaModFix/>
          </a:blip>
          <a:srcRect b="0" l="0" r="0" t="0"/>
          <a:stretch/>
        </p:blipFill>
        <p:spPr>
          <a:xfrm>
            <a:off x="182250" y="9963525"/>
            <a:ext cx="1232114" cy="431100"/>
          </a:xfrm>
          <a:prstGeom prst="rect">
            <a:avLst/>
          </a:prstGeom>
          <a:noFill/>
          <a:ln>
            <a:noFill/>
          </a:ln>
        </p:spPr>
      </p:pic>
      <p:pic>
        <p:nvPicPr>
          <p:cNvPr id="234" name="Google Shape;234;p11"/>
          <p:cNvPicPr preferRelativeResize="0"/>
          <p:nvPr/>
        </p:nvPicPr>
        <p:blipFill rotWithShape="1">
          <a:blip r:embed="rId4">
            <a:alphaModFix/>
          </a:blip>
          <a:srcRect b="0" l="0" r="0" t="0"/>
          <a:stretch/>
        </p:blipFill>
        <p:spPr>
          <a:xfrm>
            <a:off x="569400" y="562956"/>
            <a:ext cx="1517901" cy="1152338"/>
          </a:xfrm>
          <a:prstGeom prst="rect">
            <a:avLst/>
          </a:prstGeom>
          <a:noFill/>
          <a:ln>
            <a:noFill/>
          </a:ln>
        </p:spPr>
      </p:pic>
      <p:sp>
        <p:nvSpPr>
          <p:cNvPr id="235" name="Google Shape;235;p11"/>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sp>
        <p:nvSpPr>
          <p:cNvPr id="236" name="Google Shape;236;p11"/>
          <p:cNvSpPr txBox="1"/>
          <p:nvPr/>
        </p:nvSpPr>
        <p:spPr>
          <a:xfrm>
            <a:off x="493200" y="22295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From UNESCO Recommendation on Open Educational Resources</a:t>
            </a:r>
            <a:endParaRPr b="1" i="0" sz="1200" u="none" cap="none" strike="noStrike">
              <a:solidFill>
                <a:srgbClr val="004993"/>
              </a:solidFill>
              <a:latin typeface="Open Sans"/>
              <a:ea typeface="Open Sans"/>
              <a:cs typeface="Open Sans"/>
              <a:sym typeface="Open Sans"/>
            </a:endParaRPr>
          </a:p>
          <a:p>
            <a:pPr indent="0" lvl="0" marL="0" marR="0" rtl="0" algn="l">
              <a:lnSpc>
                <a:spcPct val="50000"/>
              </a:lnSpc>
              <a:spcBef>
                <a:spcPts val="1200"/>
              </a:spcBef>
              <a:spcAft>
                <a:spcPts val="0"/>
              </a:spcAft>
              <a:buClr>
                <a:srgbClr val="000000"/>
              </a:buClr>
              <a:buSzPts val="1200"/>
              <a:buFont typeface="Arial"/>
              <a:buNone/>
            </a:pPr>
            <a:r>
              <a:rPr b="0" i="0" lang="en-DE" sz="1200" u="sng" cap="none" strike="noStrike">
                <a:solidFill>
                  <a:schemeClr val="hlink"/>
                </a:solidFill>
                <a:latin typeface="Open Sans"/>
                <a:ea typeface="Open Sans"/>
                <a:cs typeface="Open Sans"/>
                <a:sym typeface="Open Sans"/>
                <a:hlinkClick r:id="rId5"/>
              </a:rPr>
              <a:t>https://tinyurl.com/openedrec</a:t>
            </a:r>
            <a:r>
              <a:rPr b="0" i="0" lang="en-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237" name="Google Shape;237;p11"/>
          <p:cNvSpPr txBox="1"/>
          <p:nvPr/>
        </p:nvSpPr>
        <p:spPr>
          <a:xfrm>
            <a:off x="2357725" y="459425"/>
            <a:ext cx="46293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"Open Educational Resources (OER) </a:t>
            </a:r>
            <a:r>
              <a:rPr b="0" i="0" lang="en-DE" sz="1400" u="none" cap="none" strike="noStrike">
                <a:solidFill>
                  <a:srgbClr val="004993"/>
                </a:solidFill>
                <a:latin typeface="Open Sans"/>
                <a:ea typeface="Open Sans"/>
                <a:cs typeface="Open Sans"/>
                <a:sym typeface="Open Sans"/>
              </a:rPr>
              <a:t>are learning, teaching and research materials in </a:t>
            </a:r>
            <a:r>
              <a:rPr b="1" i="0" lang="en-DE" sz="1400" u="none" cap="none" strike="noStrike">
                <a:solidFill>
                  <a:srgbClr val="004993"/>
                </a:solidFill>
                <a:latin typeface="Open Sans"/>
                <a:ea typeface="Open Sans"/>
                <a:cs typeface="Open Sans"/>
                <a:sym typeface="Open Sans"/>
              </a:rPr>
              <a:t>any format and medium</a:t>
            </a:r>
            <a:r>
              <a:rPr b="0" i="0" lang="en-DE" sz="1400" u="none" cap="none" strike="noStrike">
                <a:solidFill>
                  <a:srgbClr val="004993"/>
                </a:solidFill>
                <a:latin typeface="Open Sans"/>
                <a:ea typeface="Open Sans"/>
                <a:cs typeface="Open Sans"/>
                <a:sym typeface="Open Sans"/>
              </a:rPr>
              <a:t> that reside in the public domain or are under copyright that have been released under an </a:t>
            </a:r>
            <a:r>
              <a:rPr b="1" i="0" lang="en-DE" sz="1400" u="none" cap="none" strike="noStrike">
                <a:solidFill>
                  <a:srgbClr val="004993"/>
                </a:solidFill>
                <a:latin typeface="Open Sans"/>
                <a:ea typeface="Open Sans"/>
                <a:cs typeface="Open Sans"/>
                <a:sym typeface="Open Sans"/>
              </a:rPr>
              <a:t>open license</a:t>
            </a:r>
            <a:r>
              <a:rPr b="0" i="0" lang="en-DE" sz="1400" u="none" cap="none" strike="noStrike">
                <a:solidFill>
                  <a:srgbClr val="004993"/>
                </a:solidFill>
                <a:latin typeface="Open Sans"/>
                <a:ea typeface="Open Sans"/>
                <a:cs typeface="Open Sans"/>
                <a:sym typeface="Open Sans"/>
              </a:rPr>
              <a:t>, that permit no-cost access, re-use, re-purpose, adaptation and redistribution by others."</a:t>
            </a:r>
            <a:endParaRPr b="0" i="0" sz="1700" u="none" cap="none" strike="noStrike">
              <a:solidFill>
                <a:srgbClr val="000000"/>
              </a:solidFill>
              <a:latin typeface="Open Sans"/>
              <a:ea typeface="Open Sans"/>
              <a:cs typeface="Open Sans"/>
              <a:sym typeface="Open Sans"/>
            </a:endParaRPr>
          </a:p>
        </p:txBody>
      </p:sp>
      <p:sp>
        <p:nvSpPr>
          <p:cNvPr id="238" name="Google Shape;238;p11"/>
          <p:cNvSpPr txBox="1"/>
          <p:nvPr/>
        </p:nvSpPr>
        <p:spPr>
          <a:xfrm>
            <a:off x="327125" y="4511025"/>
            <a:ext cx="5631900" cy="478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800"/>
              <a:buFont typeface="Arial"/>
              <a:buNone/>
            </a:pPr>
            <a:r>
              <a:rPr b="1" lang="en-DE" sz="1800">
                <a:solidFill>
                  <a:schemeClr val="lt1"/>
                </a:solidFill>
                <a:latin typeface="Open Sans"/>
                <a:ea typeface="Open Sans"/>
                <a:cs typeface="Open Sans"/>
                <a:sym typeface="Open Sans"/>
              </a:rPr>
              <a:t>Fördelar med öppen utbildning för </a:t>
            </a:r>
            <a:r>
              <a:rPr b="1" lang="en-DE" sz="1800">
                <a:solidFill>
                  <a:srgbClr val="34C3E0"/>
                </a:solidFill>
                <a:latin typeface="Open Sans"/>
                <a:ea typeface="Open Sans"/>
                <a:cs typeface="Open Sans"/>
                <a:sym typeface="Open Sans"/>
              </a:rPr>
              <a:t>institutioner</a:t>
            </a:r>
            <a:endParaRPr b="1" sz="1800">
              <a:solidFill>
                <a:srgbClr val="34C3E0"/>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800"/>
              <a:buFont typeface="Arial"/>
              <a:buNone/>
            </a:pPr>
            <a:r>
              <a:t/>
            </a:r>
            <a:endParaRPr b="1" sz="1800">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500"/>
              <a:buFont typeface="Arial"/>
              <a:buNone/>
            </a:pPr>
            <a:r>
              <a:t/>
            </a:r>
            <a:endParaRPr b="1" i="0" sz="1500" u="none" cap="none" strike="noStrike">
              <a:solidFill>
                <a:schemeClr val="lt1"/>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rPr b="1" lang="en-DE" sz="1700">
                <a:solidFill>
                  <a:schemeClr val="lt1"/>
                </a:solidFill>
                <a:latin typeface="Open Sans"/>
                <a:ea typeface="Open Sans"/>
                <a:cs typeface="Open Sans"/>
                <a:sym typeface="Open Sans"/>
              </a:rPr>
              <a:t>Underlätta rekrytering: </a:t>
            </a:r>
            <a:r>
              <a:rPr lang="en-DE" sz="1700">
                <a:solidFill>
                  <a:schemeClr val="lt1"/>
                </a:solidFill>
                <a:latin typeface="Open Sans"/>
                <a:ea typeface="Open Sans"/>
                <a:cs typeface="Open Sans"/>
                <a:sym typeface="Open Sans"/>
              </a:rPr>
              <a:t>Användningen av OER ökar antalet studenter i högre utbildning genom att nå icke-traditionella studenter som gör studieval baserat på kvaliteten på det utbildningsmaterial som erbjuds.</a:t>
            </a:r>
            <a:endParaRPr sz="1700">
              <a:solidFill>
                <a:schemeClr val="lt1"/>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t/>
            </a:r>
            <a:endParaRPr sz="1700">
              <a:solidFill>
                <a:schemeClr val="lt1"/>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rPr b="1" lang="en-DE" sz="1700">
                <a:solidFill>
                  <a:schemeClr val="lt1"/>
                </a:solidFill>
                <a:latin typeface="Open Sans"/>
                <a:ea typeface="Open Sans"/>
                <a:cs typeface="Open Sans"/>
                <a:sym typeface="Open Sans"/>
              </a:rPr>
              <a:t>Håll kvar alumner:</a:t>
            </a:r>
            <a:r>
              <a:rPr b="1" lang="en-DE" sz="1700">
                <a:solidFill>
                  <a:srgbClr val="004993"/>
                </a:solidFill>
                <a:latin typeface="Open Sans"/>
                <a:ea typeface="Open Sans"/>
                <a:cs typeface="Open Sans"/>
                <a:sym typeface="Open Sans"/>
              </a:rPr>
              <a:t> </a:t>
            </a:r>
            <a:r>
              <a:rPr lang="en-DE" sz="1700">
                <a:solidFill>
                  <a:schemeClr val="lt1"/>
                </a:solidFill>
                <a:latin typeface="Open Sans"/>
                <a:ea typeface="Open Sans"/>
                <a:cs typeface="Open Sans"/>
                <a:sym typeface="Open Sans"/>
              </a:rPr>
              <a:t>Att erbjuda kvalitativa OER till alumner hjälper institutionen att hålla kontakten med dem aktiv.</a:t>
            </a:r>
            <a:endParaRPr sz="1700">
              <a:solidFill>
                <a:schemeClr val="lt1"/>
              </a:solidFill>
            </a:endParaRPr>
          </a:p>
          <a:p>
            <a:pPr indent="0" lvl="0" marL="0" rtl="0" algn="l">
              <a:lnSpc>
                <a:spcPct val="115000"/>
              </a:lnSpc>
              <a:spcBef>
                <a:spcPts val="0"/>
              </a:spcBef>
              <a:spcAft>
                <a:spcPts val="0"/>
              </a:spcAft>
              <a:buClr>
                <a:schemeClr val="dk1"/>
              </a:buClr>
              <a:buSzPts val="1100"/>
              <a:buFont typeface="Arial"/>
              <a:buNone/>
            </a:pPr>
            <a:r>
              <a:t/>
            </a:r>
            <a:endParaRPr b="1" sz="1500">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t/>
            </a:r>
            <a:endParaRPr b="1" sz="1600">
              <a:solidFill>
                <a:schemeClr val="lt1"/>
              </a:solidFill>
              <a:latin typeface="Open Sans"/>
              <a:ea typeface="Open Sans"/>
              <a:cs typeface="Open Sans"/>
              <a:sym typeface="Open Sans"/>
            </a:endParaRPr>
          </a:p>
          <a:p>
            <a:pPr indent="0" lvl="0" marL="0" marR="0" rtl="0" algn="l">
              <a:lnSpc>
                <a:spcPct val="115000"/>
              </a:lnSpc>
              <a:spcBef>
                <a:spcPts val="1200"/>
              </a:spcBef>
              <a:spcAft>
                <a:spcPts val="0"/>
              </a:spcAft>
              <a:buClr>
                <a:schemeClr val="dk1"/>
              </a:buClr>
              <a:buSzPts val="1100"/>
              <a:buFont typeface="Arial"/>
              <a:buNone/>
            </a:pPr>
            <a:r>
              <a:t/>
            </a:r>
            <a:endParaRPr b="1" i="0" sz="1500" u="none" cap="none" strike="noStrike">
              <a:solidFill>
                <a:srgbClr val="FFDE59"/>
              </a:solidFill>
              <a:latin typeface="Open Sans"/>
              <a:ea typeface="Open Sans"/>
              <a:cs typeface="Open Sans"/>
              <a:sym typeface="Open Sans"/>
            </a:endParaRPr>
          </a:p>
          <a:p>
            <a:pPr indent="0" lvl="0" marL="0" marR="0" rtl="0" algn="l">
              <a:lnSpc>
                <a:spcPct val="100000"/>
              </a:lnSpc>
              <a:spcBef>
                <a:spcPts val="1200"/>
              </a:spcBef>
              <a:spcAft>
                <a:spcPts val="0"/>
              </a:spcAft>
              <a:buClr>
                <a:schemeClr val="dk1"/>
              </a:buClr>
              <a:buSzPts val="1100"/>
              <a:buFont typeface="Arial"/>
              <a:buNone/>
            </a:pPr>
            <a:r>
              <a:t/>
            </a:r>
            <a:endParaRPr b="1" i="0" sz="1400" u="none" cap="none" strike="noStrike">
              <a:solidFill>
                <a:schemeClr val="lt1"/>
              </a:solidFill>
              <a:latin typeface="Open Sans"/>
              <a:ea typeface="Open Sans"/>
              <a:cs typeface="Open Sans"/>
              <a:sym typeface="Open Sans"/>
            </a:endParaRPr>
          </a:p>
          <a:p>
            <a:pPr indent="0" lvl="0" marL="0" marR="0" rtl="0" algn="l">
              <a:lnSpc>
                <a:spcPct val="115000"/>
              </a:lnSpc>
              <a:spcBef>
                <a:spcPts val="1200"/>
              </a:spcBef>
              <a:spcAft>
                <a:spcPts val="1200"/>
              </a:spcAft>
              <a:buClr>
                <a:srgbClr val="000000"/>
              </a:buClr>
              <a:buSzPts val="1500"/>
              <a:buFont typeface="Arial"/>
              <a:buNone/>
            </a:pPr>
            <a:r>
              <a:t/>
            </a:r>
            <a:endParaRPr b="1" i="0" sz="1500" u="none" cap="none" strike="noStrike">
              <a:solidFill>
                <a:schemeClr val="lt1"/>
              </a:solidFill>
              <a:latin typeface="Open Sans"/>
              <a:ea typeface="Open Sans"/>
              <a:cs typeface="Open Sans"/>
              <a:sym typeface="Open Sans"/>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2" name="Shape 242"/>
        <p:cNvGrpSpPr/>
        <p:nvPr/>
      </p:nvGrpSpPr>
      <p:grpSpPr>
        <a:xfrm>
          <a:off x="0" y="0"/>
          <a:ext cx="0" cy="0"/>
          <a:chOff x="0" y="0"/>
          <a:chExt cx="0" cy="0"/>
        </a:xfrm>
      </p:grpSpPr>
      <p:sp>
        <p:nvSpPr>
          <p:cNvPr id="243" name="Google Shape;243;p12"/>
          <p:cNvSpPr/>
          <p:nvPr/>
        </p:nvSpPr>
        <p:spPr>
          <a:xfrm>
            <a:off x="182250" y="180975"/>
            <a:ext cx="7228200" cy="3718800"/>
          </a:xfrm>
          <a:prstGeom prst="rect">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4" name="Google Shape;244;p12"/>
          <p:cNvSpPr/>
          <p:nvPr/>
        </p:nvSpPr>
        <p:spPr>
          <a:xfrm>
            <a:off x="182325" y="3899650"/>
            <a:ext cx="7228200" cy="5794200"/>
          </a:xfrm>
          <a:prstGeom prst="rect">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245" name="Google Shape;245;p12"/>
          <p:cNvSpPr/>
          <p:nvPr/>
        </p:nvSpPr>
        <p:spPr>
          <a:xfrm>
            <a:off x="2396100" y="2695500"/>
            <a:ext cx="2767800" cy="2672400"/>
          </a:xfrm>
          <a:prstGeom prst="ellipse">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46" name="Google Shape;246;p12"/>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247" name="Google Shape;247;p12"/>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pic>
        <p:nvPicPr>
          <p:cNvPr id="248" name="Google Shape;248;p12"/>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249" name="Google Shape;249;p12"/>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pic>
        <p:nvPicPr>
          <p:cNvPr id="250" name="Google Shape;250;p12"/>
          <p:cNvPicPr preferRelativeResize="0"/>
          <p:nvPr/>
        </p:nvPicPr>
        <p:blipFill rotWithShape="1">
          <a:blip r:embed="rId4">
            <a:alphaModFix/>
          </a:blip>
          <a:srcRect b="0" l="0" r="0" t="0"/>
          <a:stretch/>
        </p:blipFill>
        <p:spPr>
          <a:xfrm>
            <a:off x="182250" y="9963525"/>
            <a:ext cx="1232114" cy="431100"/>
          </a:xfrm>
          <a:prstGeom prst="rect">
            <a:avLst/>
          </a:prstGeom>
          <a:noFill/>
          <a:ln>
            <a:noFill/>
          </a:ln>
        </p:spPr>
      </p:pic>
      <p:sp>
        <p:nvSpPr>
          <p:cNvPr id="251" name="Google Shape;251;p12"/>
          <p:cNvSpPr txBox="1"/>
          <p:nvPr/>
        </p:nvSpPr>
        <p:spPr>
          <a:xfrm>
            <a:off x="1610400" y="4065975"/>
            <a:ext cx="5375100" cy="6372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chemeClr val="dk1"/>
              </a:buClr>
              <a:buSzPts val="1100"/>
              <a:buFont typeface="Arial"/>
              <a:buNone/>
            </a:pPr>
            <a:r>
              <a:rPr b="1" i="0" lang="en-DE" sz="1800" u="none" cap="none" strike="noStrike">
                <a:solidFill>
                  <a:srgbClr val="34C3E0"/>
                </a:solidFill>
                <a:latin typeface="Open Sans"/>
                <a:ea typeface="Open Sans"/>
                <a:cs typeface="Open Sans"/>
                <a:sym typeface="Open Sans"/>
              </a:rPr>
              <a:t>Fördelar med öppen utbildning för </a:t>
            </a:r>
            <a:r>
              <a:rPr b="1" i="0" lang="en-DE" sz="1800" u="none" cap="none" strike="noStrike">
                <a:solidFill>
                  <a:srgbClr val="004993"/>
                </a:solidFill>
                <a:latin typeface="Open Sans"/>
                <a:ea typeface="Open Sans"/>
                <a:cs typeface="Open Sans"/>
                <a:sym typeface="Open Sans"/>
              </a:rPr>
              <a:t>alla</a:t>
            </a:r>
            <a:endParaRPr b="1" i="0" sz="1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i="0" sz="1500" u="none" cap="none" strike="noStrike">
              <a:solidFill>
                <a:srgbClr val="004993"/>
              </a:solidFill>
              <a:latin typeface="Open Sans"/>
              <a:ea typeface="Open Sans"/>
              <a:cs typeface="Open Sans"/>
              <a:sym typeface="Open Sans"/>
            </a:endParaRPr>
          </a:p>
        </p:txBody>
      </p:sp>
      <p:sp>
        <p:nvSpPr>
          <p:cNvPr id="252" name="Google Shape;252;p12"/>
          <p:cNvSpPr txBox="1"/>
          <p:nvPr/>
        </p:nvSpPr>
        <p:spPr>
          <a:xfrm>
            <a:off x="2357725" y="459425"/>
            <a:ext cx="46293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"Open Educational Resources (OER) </a:t>
            </a:r>
            <a:r>
              <a:rPr b="0" i="0" lang="en-DE" sz="1400" u="none" cap="none" strike="noStrike">
                <a:solidFill>
                  <a:srgbClr val="004993"/>
                </a:solidFill>
                <a:latin typeface="Open Sans"/>
                <a:ea typeface="Open Sans"/>
                <a:cs typeface="Open Sans"/>
                <a:sym typeface="Open Sans"/>
              </a:rPr>
              <a:t>are learning, teaching and research materials in </a:t>
            </a:r>
            <a:r>
              <a:rPr b="1" i="0" lang="en-DE" sz="1400" u="none" cap="none" strike="noStrike">
                <a:solidFill>
                  <a:srgbClr val="004993"/>
                </a:solidFill>
                <a:latin typeface="Open Sans"/>
                <a:ea typeface="Open Sans"/>
                <a:cs typeface="Open Sans"/>
                <a:sym typeface="Open Sans"/>
              </a:rPr>
              <a:t>any format and medium</a:t>
            </a:r>
            <a:r>
              <a:rPr b="0" i="0" lang="en-DE" sz="1400" u="none" cap="none" strike="noStrike">
                <a:solidFill>
                  <a:srgbClr val="004993"/>
                </a:solidFill>
                <a:latin typeface="Open Sans"/>
                <a:ea typeface="Open Sans"/>
                <a:cs typeface="Open Sans"/>
                <a:sym typeface="Open Sans"/>
              </a:rPr>
              <a:t> that reside in the public domain or are under copyright that have been released under an </a:t>
            </a:r>
            <a:r>
              <a:rPr b="1" i="0" lang="en-DE" sz="1400" u="none" cap="none" strike="noStrike">
                <a:solidFill>
                  <a:srgbClr val="004993"/>
                </a:solidFill>
                <a:latin typeface="Open Sans"/>
                <a:ea typeface="Open Sans"/>
                <a:cs typeface="Open Sans"/>
                <a:sym typeface="Open Sans"/>
              </a:rPr>
              <a:t>open license</a:t>
            </a:r>
            <a:r>
              <a:rPr b="0" i="0" lang="en-DE" sz="1400" u="none" cap="none" strike="noStrike">
                <a:solidFill>
                  <a:srgbClr val="004993"/>
                </a:solidFill>
                <a:latin typeface="Open Sans"/>
                <a:ea typeface="Open Sans"/>
                <a:cs typeface="Open Sans"/>
                <a:sym typeface="Open Sans"/>
              </a:rPr>
              <a:t>, that permit no-cost access, re-use, re-purpose, adaptation and redistribution by others."</a:t>
            </a:r>
            <a:endParaRPr b="0" i="0" sz="1700" u="none" cap="none" strike="noStrike">
              <a:solidFill>
                <a:srgbClr val="004993"/>
              </a:solidFill>
              <a:latin typeface="Open Sans"/>
              <a:ea typeface="Open Sans"/>
              <a:cs typeface="Open Sans"/>
              <a:sym typeface="Open Sans"/>
            </a:endParaRPr>
          </a:p>
        </p:txBody>
      </p:sp>
      <p:sp>
        <p:nvSpPr>
          <p:cNvPr id="253" name="Google Shape;253;p12"/>
          <p:cNvSpPr txBox="1"/>
          <p:nvPr/>
        </p:nvSpPr>
        <p:spPr>
          <a:xfrm>
            <a:off x="416100" y="2099900"/>
            <a:ext cx="7228200" cy="5817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1200"/>
              </a:spcBef>
              <a:spcAft>
                <a:spcPts val="0"/>
              </a:spcAft>
              <a:buClr>
                <a:srgbClr val="000000"/>
              </a:buClr>
              <a:buSzPts val="1200"/>
              <a:buFont typeface="Arial"/>
              <a:buNone/>
            </a:pPr>
            <a:r>
              <a:rPr b="1" i="0" lang="en-DE" sz="1200" u="none" cap="none" strike="noStrike">
                <a:solidFill>
                  <a:srgbClr val="34C3E0"/>
                </a:solidFill>
                <a:latin typeface="Open Sans"/>
                <a:ea typeface="Open Sans"/>
                <a:cs typeface="Open Sans"/>
                <a:sym typeface="Open Sans"/>
              </a:rPr>
              <a:t>From UNESCO Recommendation on Open Educational Resources</a:t>
            </a:r>
            <a:br>
              <a:rPr b="1" i="0" lang="en-DE" sz="1200" u="none" cap="none" strike="noStrike">
                <a:solidFill>
                  <a:srgbClr val="34C3E0"/>
                </a:solidFill>
                <a:latin typeface="Open Sans"/>
                <a:ea typeface="Open Sans"/>
                <a:cs typeface="Open Sans"/>
                <a:sym typeface="Open Sans"/>
              </a:rPr>
            </a:br>
            <a:r>
              <a:rPr b="0" i="0" lang="en-DE" sz="1200" u="sng" cap="none" strike="noStrike">
                <a:solidFill>
                  <a:schemeClr val="hlink"/>
                </a:solidFill>
                <a:latin typeface="Open Sans"/>
                <a:ea typeface="Open Sans"/>
                <a:cs typeface="Open Sans"/>
                <a:sym typeface="Open Sans"/>
                <a:hlinkClick r:id="rId5"/>
              </a:rPr>
              <a:t>https://tinyurl.com/openedrec</a:t>
            </a:r>
            <a:r>
              <a:rPr b="0" i="0" lang="en-DE" sz="1200" u="none" cap="none" strike="noStrike">
                <a:solidFill>
                  <a:srgbClr val="34C3E0"/>
                </a:solidFill>
                <a:latin typeface="Open Sans"/>
                <a:ea typeface="Open Sans"/>
                <a:cs typeface="Open Sans"/>
                <a:sym typeface="Open Sans"/>
              </a:rPr>
              <a:t> </a:t>
            </a:r>
            <a:endParaRPr b="1" i="0" sz="1200" u="none" cap="none" strike="noStrike">
              <a:solidFill>
                <a:srgbClr val="34C3E0"/>
              </a:solidFill>
              <a:latin typeface="Open Sans"/>
              <a:ea typeface="Open Sans"/>
              <a:cs typeface="Open Sans"/>
              <a:sym typeface="Open Sans"/>
            </a:endParaRPr>
          </a:p>
        </p:txBody>
      </p:sp>
      <p:sp>
        <p:nvSpPr>
          <p:cNvPr id="254" name="Google Shape;254;p12"/>
          <p:cNvSpPr/>
          <p:nvPr/>
        </p:nvSpPr>
        <p:spPr>
          <a:xfrm>
            <a:off x="-1157400" y="5595450"/>
            <a:ext cx="2767800" cy="26724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5" name="Google Shape;255;p12"/>
          <p:cNvSpPr txBox="1"/>
          <p:nvPr/>
        </p:nvSpPr>
        <p:spPr>
          <a:xfrm>
            <a:off x="1873100" y="4626425"/>
            <a:ext cx="5313600" cy="4787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DE" sz="1300">
                <a:solidFill>
                  <a:srgbClr val="004993"/>
                </a:solidFill>
                <a:latin typeface="Open Sans"/>
                <a:ea typeface="Open Sans"/>
                <a:cs typeface="Open Sans"/>
                <a:sym typeface="Open Sans"/>
              </a:rPr>
              <a:t>Öppna upp information: </a:t>
            </a:r>
            <a:r>
              <a:rPr lang="en-DE" sz="1300">
                <a:solidFill>
                  <a:srgbClr val="004993"/>
                </a:solidFill>
                <a:latin typeface="Open Sans"/>
                <a:ea typeface="Open Sans"/>
                <a:cs typeface="Open Sans"/>
                <a:sym typeface="Open Sans"/>
              </a:rPr>
              <a:t>Kunskap kan delas på bred front till alla intresserade genom att öppna utbildningsresurser med licenser.</a:t>
            </a:r>
            <a:endParaRPr sz="1300">
              <a:solidFill>
                <a:srgbClr val="004993"/>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t/>
            </a:r>
            <a:endParaRPr sz="1300">
              <a:solidFill>
                <a:srgbClr val="004993"/>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rPr b="1" lang="en-DE" sz="1300">
                <a:solidFill>
                  <a:srgbClr val="004993"/>
                </a:solidFill>
                <a:latin typeface="Open Sans"/>
                <a:ea typeface="Open Sans"/>
                <a:cs typeface="Open Sans"/>
                <a:sym typeface="Open Sans"/>
              </a:rPr>
              <a:t>Överför kunskap:</a:t>
            </a:r>
            <a:r>
              <a:rPr lang="en-DE" sz="1300">
                <a:solidFill>
                  <a:srgbClr val="004993"/>
                </a:solidFill>
                <a:latin typeface="Open Sans"/>
                <a:ea typeface="Open Sans"/>
                <a:cs typeface="Open Sans"/>
                <a:sym typeface="Open Sans"/>
              </a:rPr>
              <a:t> Utbildningsresurser skapade med offentliga skattemedel är tillgängliga för allmänheten, återanvändbara och delbara.</a:t>
            </a:r>
            <a:br>
              <a:rPr lang="en-DE" sz="1300">
                <a:solidFill>
                  <a:srgbClr val="004993"/>
                </a:solidFill>
                <a:latin typeface="Open Sans"/>
                <a:ea typeface="Open Sans"/>
                <a:cs typeface="Open Sans"/>
                <a:sym typeface="Open Sans"/>
              </a:rPr>
            </a:br>
            <a:endParaRPr sz="1300">
              <a:solidFill>
                <a:schemeClr val="dk1"/>
              </a:solidFill>
            </a:endParaRPr>
          </a:p>
          <a:p>
            <a:pPr indent="0" lvl="0" marL="0" rtl="0" algn="l">
              <a:spcBef>
                <a:spcPts val="0"/>
              </a:spcBef>
              <a:spcAft>
                <a:spcPts val="0"/>
              </a:spcAft>
              <a:buClr>
                <a:schemeClr val="dk1"/>
              </a:buClr>
              <a:buSzPts val="1100"/>
              <a:buFont typeface="Arial"/>
              <a:buNone/>
            </a:pPr>
            <a:r>
              <a:rPr b="1" lang="en-DE" sz="1300">
                <a:solidFill>
                  <a:srgbClr val="004993"/>
                </a:solidFill>
                <a:latin typeface="Open Sans"/>
                <a:ea typeface="Open Sans"/>
                <a:cs typeface="Open Sans"/>
                <a:sym typeface="Open Sans"/>
              </a:rPr>
              <a:t>Gör lärandet livslångt: </a:t>
            </a:r>
            <a:r>
              <a:rPr lang="en-DE" sz="1300">
                <a:solidFill>
                  <a:srgbClr val="004993"/>
                </a:solidFill>
                <a:latin typeface="Open Sans"/>
                <a:ea typeface="Open Sans"/>
                <a:cs typeface="Open Sans"/>
                <a:sym typeface="Open Sans"/>
              </a:rPr>
              <a:t>Att vara uppdaterad och tillhandahålla kontinuerligt lärande blir mer tillgängligt för alla, vilket överbryggar klyftan mellan formella, informella och icke-formella öppna möjligheter.</a:t>
            </a:r>
            <a:endParaRPr sz="1300">
              <a:solidFill>
                <a:schemeClr val="dk1"/>
              </a:solidFill>
            </a:endParaRPr>
          </a:p>
          <a:p>
            <a:pPr indent="0" lvl="0" marL="0" rtl="0" algn="l">
              <a:spcBef>
                <a:spcPts val="0"/>
              </a:spcBef>
              <a:spcAft>
                <a:spcPts val="0"/>
              </a:spcAft>
              <a:buClr>
                <a:schemeClr val="dk1"/>
              </a:buClr>
              <a:buSzPts val="1100"/>
              <a:buFont typeface="Arial"/>
              <a:buNone/>
            </a:pPr>
            <a:r>
              <a:t/>
            </a:r>
            <a:endParaRPr b="1" sz="1300">
              <a:solidFill>
                <a:srgbClr val="004993"/>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rPr b="1" lang="en-DE" sz="1300">
                <a:solidFill>
                  <a:srgbClr val="004993"/>
                </a:solidFill>
                <a:latin typeface="Open Sans"/>
                <a:ea typeface="Open Sans"/>
                <a:cs typeface="Open Sans"/>
                <a:sym typeface="Open Sans"/>
              </a:rPr>
              <a:t>Öka jämställdheten: </a:t>
            </a:r>
            <a:r>
              <a:rPr lang="en-DE" sz="1300">
                <a:solidFill>
                  <a:srgbClr val="004993"/>
                </a:solidFill>
                <a:latin typeface="Open Sans"/>
                <a:ea typeface="Open Sans"/>
                <a:cs typeface="Open Sans"/>
                <a:sym typeface="Open Sans"/>
              </a:rPr>
              <a:t>Gratis online-resurser gör det lättare att tillhandahålla samma kvalitetskunskap till alla, oavsett deras sociala och ekonomiska status.</a:t>
            </a:r>
            <a:endParaRPr sz="1300">
              <a:solidFill>
                <a:schemeClr val="dk1"/>
              </a:solidFill>
            </a:endParaRPr>
          </a:p>
          <a:p>
            <a:pPr indent="0" lvl="0" marL="0" rtl="0" algn="l">
              <a:spcBef>
                <a:spcPts val="0"/>
              </a:spcBef>
              <a:spcAft>
                <a:spcPts val="0"/>
              </a:spcAft>
              <a:buClr>
                <a:schemeClr val="dk1"/>
              </a:buClr>
              <a:buSzPts val="1100"/>
              <a:buFont typeface="Arial"/>
              <a:buNone/>
            </a:pPr>
            <a:r>
              <a:t/>
            </a:r>
            <a:endParaRPr b="1" sz="1300">
              <a:solidFill>
                <a:srgbClr val="004993"/>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rPr b="1" lang="en-DE" sz="1300">
                <a:solidFill>
                  <a:srgbClr val="004993"/>
                </a:solidFill>
                <a:latin typeface="Open Sans"/>
                <a:ea typeface="Open Sans"/>
                <a:cs typeface="Open Sans"/>
                <a:sym typeface="Open Sans"/>
              </a:rPr>
              <a:t>Främja mångfald och inkludering: </a:t>
            </a:r>
            <a:r>
              <a:rPr lang="en-DE" sz="1300">
                <a:solidFill>
                  <a:srgbClr val="004993"/>
                </a:solidFill>
                <a:latin typeface="Open Sans"/>
                <a:ea typeface="Open Sans"/>
                <a:cs typeface="Open Sans"/>
                <a:sym typeface="Open Sans"/>
              </a:rPr>
              <a:t>OER-material, som lätt kan delas och nås via Internet, är ett utmärkt verktyg för att upptäcka och bekanta sig med olika synpunkter.</a:t>
            </a:r>
            <a:endParaRPr sz="1300">
              <a:solidFill>
                <a:srgbClr val="004993"/>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t/>
            </a:r>
            <a:endParaRPr sz="1300">
              <a:solidFill>
                <a:srgbClr val="004993"/>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rPr b="1" lang="en-DE" sz="1300">
                <a:solidFill>
                  <a:srgbClr val="004993"/>
                </a:solidFill>
                <a:latin typeface="Open Sans"/>
                <a:ea typeface="Open Sans"/>
                <a:cs typeface="Open Sans"/>
                <a:sym typeface="Open Sans"/>
              </a:rPr>
              <a:t>Främja medborgarvetenskap: </a:t>
            </a:r>
            <a:r>
              <a:rPr lang="en-DE" sz="1300">
                <a:solidFill>
                  <a:srgbClr val="004993"/>
                </a:solidFill>
                <a:latin typeface="Open Sans"/>
                <a:ea typeface="Open Sans"/>
                <a:cs typeface="Open Sans"/>
                <a:sym typeface="Open Sans"/>
              </a:rPr>
              <a:t>Kunskap kan skapas av alla, och tillgången till material gör det lättare för människor att fortsätta skaffa sig kunskap.</a:t>
            </a:r>
            <a:endParaRPr b="1">
              <a:solidFill>
                <a:srgbClr val="004993"/>
              </a:solidFill>
              <a:latin typeface="Open Sans"/>
              <a:ea typeface="Open Sans"/>
              <a:cs typeface="Open Sans"/>
              <a:sym typeface="Open Sans"/>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9" name="Shape 259"/>
        <p:cNvGrpSpPr/>
        <p:nvPr/>
      </p:nvGrpSpPr>
      <p:grpSpPr>
        <a:xfrm>
          <a:off x="0" y="0"/>
          <a:ext cx="0" cy="0"/>
          <a:chOff x="0" y="0"/>
          <a:chExt cx="0" cy="0"/>
        </a:xfrm>
      </p:grpSpPr>
      <p:sp>
        <p:nvSpPr>
          <p:cNvPr id="260" name="Google Shape;260;p13"/>
          <p:cNvSpPr/>
          <p:nvPr/>
        </p:nvSpPr>
        <p:spPr>
          <a:xfrm>
            <a:off x="182250" y="180975"/>
            <a:ext cx="7228200" cy="3718800"/>
          </a:xfrm>
          <a:prstGeom prst="rect">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1" name="Google Shape;261;p13"/>
          <p:cNvSpPr/>
          <p:nvPr/>
        </p:nvSpPr>
        <p:spPr>
          <a:xfrm>
            <a:off x="182325" y="3899650"/>
            <a:ext cx="7228200" cy="5820000"/>
          </a:xfrm>
          <a:prstGeom prst="rect">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262" name="Google Shape;262;p13"/>
          <p:cNvSpPr/>
          <p:nvPr/>
        </p:nvSpPr>
        <p:spPr>
          <a:xfrm>
            <a:off x="2396100" y="2695500"/>
            <a:ext cx="2767800" cy="2672400"/>
          </a:xfrm>
          <a:prstGeom prst="ellipse">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63" name="Google Shape;263;p13"/>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264" name="Google Shape;264;p13"/>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pic>
        <p:nvPicPr>
          <p:cNvPr id="265" name="Google Shape;265;p13"/>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266" name="Google Shape;266;p13"/>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pic>
        <p:nvPicPr>
          <p:cNvPr id="267" name="Google Shape;267;p13"/>
          <p:cNvPicPr preferRelativeResize="0"/>
          <p:nvPr/>
        </p:nvPicPr>
        <p:blipFill rotWithShape="1">
          <a:blip r:embed="rId4">
            <a:alphaModFix/>
          </a:blip>
          <a:srcRect b="0" l="0" r="0" t="0"/>
          <a:stretch/>
        </p:blipFill>
        <p:spPr>
          <a:xfrm>
            <a:off x="182250" y="9963525"/>
            <a:ext cx="1232114" cy="431100"/>
          </a:xfrm>
          <a:prstGeom prst="rect">
            <a:avLst/>
          </a:prstGeom>
          <a:noFill/>
          <a:ln>
            <a:noFill/>
          </a:ln>
        </p:spPr>
      </p:pic>
      <p:sp>
        <p:nvSpPr>
          <p:cNvPr id="268" name="Google Shape;268;p13"/>
          <p:cNvSpPr txBox="1"/>
          <p:nvPr/>
        </p:nvSpPr>
        <p:spPr>
          <a:xfrm>
            <a:off x="1610400" y="4590350"/>
            <a:ext cx="5375100" cy="6372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1100"/>
              <a:buFont typeface="Arial"/>
              <a:buNone/>
            </a:pPr>
            <a:r>
              <a:rPr b="1" lang="en-DE" sz="1800">
                <a:solidFill>
                  <a:srgbClr val="34C3E0"/>
                </a:solidFill>
                <a:latin typeface="Open Sans"/>
                <a:ea typeface="Open Sans"/>
                <a:cs typeface="Open Sans"/>
                <a:sym typeface="Open Sans"/>
              </a:rPr>
              <a:t>Fördelar med öppen utbildning för </a:t>
            </a:r>
            <a:r>
              <a:rPr b="1" lang="en-DE" sz="1800">
                <a:solidFill>
                  <a:srgbClr val="004993"/>
                </a:solidFill>
                <a:latin typeface="Open Sans"/>
                <a:ea typeface="Open Sans"/>
                <a:cs typeface="Open Sans"/>
                <a:sym typeface="Open Sans"/>
              </a:rPr>
              <a:t>alla</a:t>
            </a:r>
            <a:endParaRPr b="1" sz="2100">
              <a:solidFill>
                <a:srgbClr val="34C3E0"/>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i="0" sz="1500" u="none" cap="none" strike="noStrike">
              <a:solidFill>
                <a:srgbClr val="004993"/>
              </a:solidFill>
              <a:latin typeface="Open Sans"/>
              <a:ea typeface="Open Sans"/>
              <a:cs typeface="Open Sans"/>
              <a:sym typeface="Open Sans"/>
            </a:endParaRPr>
          </a:p>
        </p:txBody>
      </p:sp>
      <p:sp>
        <p:nvSpPr>
          <p:cNvPr id="269" name="Google Shape;269;p13"/>
          <p:cNvSpPr txBox="1"/>
          <p:nvPr/>
        </p:nvSpPr>
        <p:spPr>
          <a:xfrm>
            <a:off x="2357725" y="5367900"/>
            <a:ext cx="4629300" cy="3734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2400"/>
              <a:buFont typeface="Arial"/>
              <a:buNone/>
            </a:pPr>
            <a:r>
              <a:rPr b="1" lang="en-DE" sz="1900">
                <a:solidFill>
                  <a:srgbClr val="004993"/>
                </a:solidFill>
                <a:latin typeface="Open Sans"/>
                <a:ea typeface="Open Sans"/>
                <a:cs typeface="Open Sans"/>
                <a:sym typeface="Open Sans"/>
              </a:rPr>
              <a:t>Förbättra kvaliteten: </a:t>
            </a:r>
            <a:r>
              <a:rPr lang="en-DE" sz="1800">
                <a:solidFill>
                  <a:srgbClr val="004993"/>
                </a:solidFill>
                <a:latin typeface="Open Sans"/>
                <a:ea typeface="Open Sans"/>
                <a:cs typeface="Open Sans"/>
                <a:sym typeface="Open Sans"/>
              </a:rPr>
              <a:t>Vem som helst kan stödja kvalitetsförbättringar av OER genom att helt enkelt ställa förtydligande frågor; ingen tillgång innebär inga frågor, inga frågor innebär inga tvivel, inga tvivel innebär inga förbättringar.</a:t>
            </a:r>
            <a:endParaRPr sz="1800">
              <a:solidFill>
                <a:srgbClr val="004993"/>
              </a:solidFill>
              <a:latin typeface="Open Sans"/>
              <a:ea typeface="Open Sans"/>
              <a:cs typeface="Open Sans"/>
              <a:sym typeface="Open Sans"/>
            </a:endParaRPr>
          </a:p>
          <a:p>
            <a:pPr indent="0" lvl="0" marL="0" rtl="0" algn="l">
              <a:lnSpc>
                <a:spcPct val="115000"/>
              </a:lnSpc>
              <a:spcBef>
                <a:spcPts val="0"/>
              </a:spcBef>
              <a:spcAft>
                <a:spcPts val="0"/>
              </a:spcAft>
              <a:buClr>
                <a:schemeClr val="dk1"/>
              </a:buClr>
              <a:buSzPts val="1100"/>
              <a:buFont typeface="Arial"/>
              <a:buNone/>
            </a:pPr>
            <a:r>
              <a:t/>
            </a:r>
            <a:endParaRPr b="1" sz="1500">
              <a:solidFill>
                <a:srgbClr val="004993"/>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rPr b="1" lang="en-DE" sz="1800">
                <a:solidFill>
                  <a:srgbClr val="004993"/>
                </a:solidFill>
                <a:latin typeface="Open Sans"/>
                <a:ea typeface="Open Sans"/>
                <a:cs typeface="Open Sans"/>
                <a:sym typeface="Open Sans"/>
              </a:rPr>
              <a:t>Bredda gränserna: </a:t>
            </a:r>
            <a:r>
              <a:rPr lang="en-DE" sz="1800">
                <a:solidFill>
                  <a:srgbClr val="004993"/>
                </a:solidFill>
                <a:latin typeface="Open Sans"/>
                <a:ea typeface="Open Sans"/>
                <a:cs typeface="Open Sans"/>
                <a:sym typeface="Open Sans"/>
              </a:rPr>
              <a:t>OER är ett underbart sätt att dela kunskap över gränserna som möjliggör anpassningar som verkligen fungerar lokalt.</a:t>
            </a:r>
            <a:endParaRPr sz="1800">
              <a:solidFill>
                <a:srgbClr val="004993"/>
              </a:solidFill>
            </a:endParaRPr>
          </a:p>
          <a:p>
            <a:pPr indent="0" lvl="0" marL="0" marR="0" rtl="0" algn="l">
              <a:lnSpc>
                <a:spcPct val="115000"/>
              </a:lnSpc>
              <a:spcBef>
                <a:spcPts val="0"/>
              </a:spcBef>
              <a:spcAft>
                <a:spcPts val="0"/>
              </a:spcAft>
              <a:buClr>
                <a:srgbClr val="000000"/>
              </a:buClr>
              <a:buSzPts val="1500"/>
              <a:buFont typeface="Arial"/>
              <a:buNone/>
            </a:pPr>
            <a:r>
              <a:t/>
            </a:r>
            <a:endParaRPr b="1" sz="1600">
              <a:solidFill>
                <a:srgbClr val="004993"/>
              </a:solidFill>
              <a:latin typeface="Open Sans"/>
              <a:ea typeface="Open Sans"/>
              <a:cs typeface="Open Sans"/>
              <a:sym typeface="Open Sans"/>
            </a:endParaRPr>
          </a:p>
        </p:txBody>
      </p:sp>
      <p:sp>
        <p:nvSpPr>
          <p:cNvPr id="270" name="Google Shape;270;p13"/>
          <p:cNvSpPr txBox="1"/>
          <p:nvPr/>
        </p:nvSpPr>
        <p:spPr>
          <a:xfrm>
            <a:off x="2357725" y="459425"/>
            <a:ext cx="46293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"Open Educational Resources (OER) </a:t>
            </a:r>
            <a:r>
              <a:rPr b="0" i="0" lang="en-DE" sz="1400" u="none" cap="none" strike="noStrike">
                <a:solidFill>
                  <a:srgbClr val="004993"/>
                </a:solidFill>
                <a:latin typeface="Open Sans"/>
                <a:ea typeface="Open Sans"/>
                <a:cs typeface="Open Sans"/>
                <a:sym typeface="Open Sans"/>
              </a:rPr>
              <a:t>are learning, teaching and research materials in </a:t>
            </a:r>
            <a:r>
              <a:rPr b="1" i="0" lang="en-DE" sz="1400" u="none" cap="none" strike="noStrike">
                <a:solidFill>
                  <a:srgbClr val="004993"/>
                </a:solidFill>
                <a:latin typeface="Open Sans"/>
                <a:ea typeface="Open Sans"/>
                <a:cs typeface="Open Sans"/>
                <a:sym typeface="Open Sans"/>
              </a:rPr>
              <a:t>any format and medium</a:t>
            </a:r>
            <a:r>
              <a:rPr b="0" i="0" lang="en-DE" sz="1400" u="none" cap="none" strike="noStrike">
                <a:solidFill>
                  <a:srgbClr val="004993"/>
                </a:solidFill>
                <a:latin typeface="Open Sans"/>
                <a:ea typeface="Open Sans"/>
                <a:cs typeface="Open Sans"/>
                <a:sym typeface="Open Sans"/>
              </a:rPr>
              <a:t> that reside in the public domain or are under copyright that have been released under an </a:t>
            </a:r>
            <a:r>
              <a:rPr b="1" i="0" lang="en-DE" sz="1400" u="none" cap="none" strike="noStrike">
                <a:solidFill>
                  <a:srgbClr val="004993"/>
                </a:solidFill>
                <a:latin typeface="Open Sans"/>
                <a:ea typeface="Open Sans"/>
                <a:cs typeface="Open Sans"/>
                <a:sym typeface="Open Sans"/>
              </a:rPr>
              <a:t>open license</a:t>
            </a:r>
            <a:r>
              <a:rPr b="0" i="0" lang="en-DE" sz="1400" u="none" cap="none" strike="noStrike">
                <a:solidFill>
                  <a:srgbClr val="004993"/>
                </a:solidFill>
                <a:latin typeface="Open Sans"/>
                <a:ea typeface="Open Sans"/>
                <a:cs typeface="Open Sans"/>
                <a:sym typeface="Open Sans"/>
              </a:rPr>
              <a:t>, that permit no-cost access, re-use, re-purpose, adaptation and redistribution by others."</a:t>
            </a:r>
            <a:endParaRPr b="0" i="0" sz="1700" u="none" cap="none" strike="noStrike">
              <a:solidFill>
                <a:srgbClr val="004993"/>
              </a:solidFill>
              <a:latin typeface="Open Sans"/>
              <a:ea typeface="Open Sans"/>
              <a:cs typeface="Open Sans"/>
              <a:sym typeface="Open Sans"/>
            </a:endParaRPr>
          </a:p>
        </p:txBody>
      </p:sp>
      <p:sp>
        <p:nvSpPr>
          <p:cNvPr id="271" name="Google Shape;271;p13"/>
          <p:cNvSpPr txBox="1"/>
          <p:nvPr/>
        </p:nvSpPr>
        <p:spPr>
          <a:xfrm>
            <a:off x="416100" y="2099900"/>
            <a:ext cx="7228200" cy="5817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1200"/>
              </a:spcBef>
              <a:spcAft>
                <a:spcPts val="0"/>
              </a:spcAft>
              <a:buClr>
                <a:srgbClr val="000000"/>
              </a:buClr>
              <a:buSzPts val="1200"/>
              <a:buFont typeface="Arial"/>
              <a:buNone/>
            </a:pPr>
            <a:r>
              <a:rPr b="1" i="0" lang="en-DE" sz="1200" u="none" cap="none" strike="noStrike">
                <a:solidFill>
                  <a:srgbClr val="34C3E0"/>
                </a:solidFill>
                <a:latin typeface="Open Sans"/>
                <a:ea typeface="Open Sans"/>
                <a:cs typeface="Open Sans"/>
                <a:sym typeface="Open Sans"/>
              </a:rPr>
              <a:t>From UNESCO Recommendation on Open Educational Resources</a:t>
            </a:r>
            <a:br>
              <a:rPr b="1" i="0" lang="en-DE" sz="1200" u="none" cap="none" strike="noStrike">
                <a:solidFill>
                  <a:srgbClr val="34C3E0"/>
                </a:solidFill>
                <a:latin typeface="Open Sans"/>
                <a:ea typeface="Open Sans"/>
                <a:cs typeface="Open Sans"/>
                <a:sym typeface="Open Sans"/>
              </a:rPr>
            </a:br>
            <a:r>
              <a:rPr b="0" i="0" lang="en-DE" sz="1200" u="sng" cap="none" strike="noStrike">
                <a:solidFill>
                  <a:schemeClr val="hlink"/>
                </a:solidFill>
                <a:latin typeface="Open Sans"/>
                <a:ea typeface="Open Sans"/>
                <a:cs typeface="Open Sans"/>
                <a:sym typeface="Open Sans"/>
                <a:hlinkClick r:id="rId5"/>
              </a:rPr>
              <a:t>https://tinyurl.com/openedrec</a:t>
            </a:r>
            <a:r>
              <a:rPr b="0" i="0" lang="en-DE" sz="1200" u="none" cap="none" strike="noStrike">
                <a:solidFill>
                  <a:srgbClr val="34C3E0"/>
                </a:solidFill>
                <a:latin typeface="Open Sans"/>
                <a:ea typeface="Open Sans"/>
                <a:cs typeface="Open Sans"/>
                <a:sym typeface="Open Sans"/>
              </a:rPr>
              <a:t> </a:t>
            </a:r>
            <a:endParaRPr b="1" i="0" sz="1200" u="none" cap="none" strike="noStrike">
              <a:solidFill>
                <a:srgbClr val="34C3E0"/>
              </a:solidFill>
              <a:latin typeface="Open Sans"/>
              <a:ea typeface="Open Sans"/>
              <a:cs typeface="Open Sans"/>
              <a:sym typeface="Open Sans"/>
            </a:endParaRPr>
          </a:p>
        </p:txBody>
      </p:sp>
      <p:sp>
        <p:nvSpPr>
          <p:cNvPr id="272" name="Google Shape;272;p13"/>
          <p:cNvSpPr/>
          <p:nvPr/>
        </p:nvSpPr>
        <p:spPr>
          <a:xfrm>
            <a:off x="-1170650" y="5595450"/>
            <a:ext cx="2767800" cy="26724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6" name="Shape 276"/>
        <p:cNvGrpSpPr/>
        <p:nvPr/>
      </p:nvGrpSpPr>
      <p:grpSpPr>
        <a:xfrm>
          <a:off x="0" y="0"/>
          <a:ext cx="0" cy="0"/>
          <a:chOff x="0" y="0"/>
          <a:chExt cx="0" cy="0"/>
        </a:xfrm>
      </p:grpSpPr>
      <p:sp>
        <p:nvSpPr>
          <p:cNvPr id="277" name="Google Shape;277;p14"/>
          <p:cNvSpPr/>
          <p:nvPr/>
        </p:nvSpPr>
        <p:spPr>
          <a:xfrm>
            <a:off x="182250" y="180975"/>
            <a:ext cx="7228200" cy="37188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8" name="Google Shape;278;p14"/>
          <p:cNvSpPr/>
          <p:nvPr/>
        </p:nvSpPr>
        <p:spPr>
          <a:xfrm>
            <a:off x="182325" y="3498850"/>
            <a:ext cx="7228200" cy="6195000"/>
          </a:xfrm>
          <a:prstGeom prst="rect">
            <a:avLst/>
          </a:prstGeom>
          <a:solidFill>
            <a:srgbClr val="B9E9F6"/>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279" name="Google Shape;279;p14"/>
          <p:cNvSpPr/>
          <p:nvPr/>
        </p:nvSpPr>
        <p:spPr>
          <a:xfrm>
            <a:off x="2412525" y="2219250"/>
            <a:ext cx="2767800" cy="2672400"/>
          </a:xfrm>
          <a:prstGeom prst="ellipse">
            <a:avLst/>
          </a:prstGeom>
          <a:solidFill>
            <a:srgbClr val="B9E9F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0" name="Google Shape;280;p14"/>
          <p:cNvSpPr/>
          <p:nvPr/>
        </p:nvSpPr>
        <p:spPr>
          <a:xfrm>
            <a:off x="-1360200" y="5595450"/>
            <a:ext cx="2767800" cy="26724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81" name="Google Shape;281;p14"/>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282" name="Google Shape;282;p14"/>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sp>
        <p:nvSpPr>
          <p:cNvPr id="283" name="Google Shape;283;p14"/>
          <p:cNvSpPr txBox="1"/>
          <p:nvPr/>
        </p:nvSpPr>
        <p:spPr>
          <a:xfrm>
            <a:off x="493200" y="19247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From UNESCO Recommendation on Open Educational Resources</a:t>
            </a:r>
            <a:endParaRPr b="1" i="0" sz="1200" u="none" cap="none" strike="noStrike">
              <a:solidFill>
                <a:srgbClr val="004993"/>
              </a:solidFill>
              <a:latin typeface="Open Sans"/>
              <a:ea typeface="Open Sans"/>
              <a:cs typeface="Open Sans"/>
              <a:sym typeface="Open Sans"/>
            </a:endParaRPr>
          </a:p>
          <a:p>
            <a:pPr indent="0" lvl="0" marL="0" marR="0" rtl="0" algn="l">
              <a:lnSpc>
                <a:spcPct val="50000"/>
              </a:lnSpc>
              <a:spcBef>
                <a:spcPts val="1200"/>
              </a:spcBef>
              <a:spcAft>
                <a:spcPts val="0"/>
              </a:spcAft>
              <a:buClr>
                <a:srgbClr val="000000"/>
              </a:buClr>
              <a:buSzPts val="1200"/>
              <a:buFont typeface="Arial"/>
              <a:buNone/>
            </a:pPr>
            <a:r>
              <a:rPr b="0" i="0" lang="en-DE" sz="1200" u="sng" cap="none" strike="noStrike">
                <a:solidFill>
                  <a:schemeClr val="hlink"/>
                </a:solidFill>
                <a:latin typeface="Open Sans"/>
                <a:ea typeface="Open Sans"/>
                <a:cs typeface="Open Sans"/>
                <a:sym typeface="Open Sans"/>
                <a:hlinkClick r:id="rId4"/>
              </a:rPr>
              <a:t>https://tinyurl.com/openedrec</a:t>
            </a:r>
            <a:r>
              <a:rPr b="0" i="0" lang="en-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284" name="Google Shape;284;p14"/>
          <p:cNvSpPr txBox="1"/>
          <p:nvPr/>
        </p:nvSpPr>
        <p:spPr>
          <a:xfrm>
            <a:off x="2357725" y="459425"/>
            <a:ext cx="46293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"Open Educational Resources (OER) </a:t>
            </a:r>
            <a:r>
              <a:rPr b="0" i="0" lang="en-DE" sz="1400" u="none" cap="none" strike="noStrike">
                <a:solidFill>
                  <a:srgbClr val="004993"/>
                </a:solidFill>
                <a:latin typeface="Open Sans"/>
                <a:ea typeface="Open Sans"/>
                <a:cs typeface="Open Sans"/>
                <a:sym typeface="Open Sans"/>
              </a:rPr>
              <a:t>are learning, teaching and research materials in </a:t>
            </a:r>
            <a:r>
              <a:rPr b="1" i="0" lang="en-DE" sz="1400" u="none" cap="none" strike="noStrike">
                <a:solidFill>
                  <a:srgbClr val="004993"/>
                </a:solidFill>
                <a:latin typeface="Open Sans"/>
                <a:ea typeface="Open Sans"/>
                <a:cs typeface="Open Sans"/>
                <a:sym typeface="Open Sans"/>
              </a:rPr>
              <a:t>any format and medium</a:t>
            </a:r>
            <a:r>
              <a:rPr b="0" i="0" lang="en-DE" sz="1400" u="none" cap="none" strike="noStrike">
                <a:solidFill>
                  <a:srgbClr val="004993"/>
                </a:solidFill>
                <a:latin typeface="Open Sans"/>
                <a:ea typeface="Open Sans"/>
                <a:cs typeface="Open Sans"/>
                <a:sym typeface="Open Sans"/>
              </a:rPr>
              <a:t> that reside in the public domain or are under copyright that have been released under an </a:t>
            </a:r>
            <a:r>
              <a:rPr b="1" i="0" lang="en-DE" sz="1400" u="none" cap="none" strike="noStrike">
                <a:solidFill>
                  <a:srgbClr val="004993"/>
                </a:solidFill>
                <a:latin typeface="Open Sans"/>
                <a:ea typeface="Open Sans"/>
                <a:cs typeface="Open Sans"/>
                <a:sym typeface="Open Sans"/>
              </a:rPr>
              <a:t>open license</a:t>
            </a:r>
            <a:r>
              <a:rPr b="0" i="0" lang="en-DE" sz="1400" u="none" cap="none" strike="noStrike">
                <a:solidFill>
                  <a:srgbClr val="004993"/>
                </a:solidFill>
                <a:latin typeface="Open Sans"/>
                <a:ea typeface="Open Sans"/>
                <a:cs typeface="Open Sans"/>
                <a:sym typeface="Open Sans"/>
              </a:rPr>
              <a:t>, that permit no-cost access, re-use, re-purpose, adaptation and redistribution by others."</a:t>
            </a:r>
            <a:endParaRPr b="0" i="0" sz="1700" u="none" cap="none" strike="noStrike">
              <a:solidFill>
                <a:srgbClr val="000000"/>
              </a:solidFill>
              <a:latin typeface="Open Sans"/>
              <a:ea typeface="Open Sans"/>
              <a:cs typeface="Open Sans"/>
              <a:sym typeface="Open Sans"/>
            </a:endParaRPr>
          </a:p>
        </p:txBody>
      </p:sp>
      <p:pic>
        <p:nvPicPr>
          <p:cNvPr id="285" name="Google Shape;285;p14"/>
          <p:cNvPicPr preferRelativeResize="0"/>
          <p:nvPr/>
        </p:nvPicPr>
        <p:blipFill rotWithShape="1">
          <a:blip r:embed="rId5">
            <a:alphaModFix/>
          </a:blip>
          <a:srcRect b="0" l="0" r="0" t="0"/>
          <a:stretch/>
        </p:blipFill>
        <p:spPr>
          <a:xfrm>
            <a:off x="182250" y="9963525"/>
            <a:ext cx="1232114" cy="431100"/>
          </a:xfrm>
          <a:prstGeom prst="rect">
            <a:avLst/>
          </a:prstGeom>
          <a:noFill/>
          <a:ln>
            <a:noFill/>
          </a:ln>
        </p:spPr>
      </p:pic>
      <p:sp>
        <p:nvSpPr>
          <p:cNvPr id="286" name="Google Shape;286;p14"/>
          <p:cNvSpPr txBox="1"/>
          <p:nvPr/>
        </p:nvSpPr>
        <p:spPr>
          <a:xfrm>
            <a:off x="1540000" y="4013950"/>
            <a:ext cx="5799600" cy="56799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200"/>
              <a:buFont typeface="Arial"/>
              <a:buNone/>
            </a:pPr>
            <a:r>
              <a:rPr b="1" lang="en-DE" sz="1200">
                <a:solidFill>
                  <a:srgbClr val="004993"/>
                </a:solidFill>
                <a:latin typeface="Open Sans"/>
                <a:ea typeface="Open Sans"/>
                <a:cs typeface="Open Sans"/>
                <a:sym typeface="Open Sans"/>
              </a:rPr>
              <a:t>Stöder professionell utveckling: </a:t>
            </a:r>
            <a:r>
              <a:rPr lang="en-DE" sz="1200">
                <a:solidFill>
                  <a:srgbClr val="004993"/>
                </a:solidFill>
                <a:latin typeface="Open Sans"/>
                <a:ea typeface="Open Sans"/>
                <a:cs typeface="Open Sans"/>
                <a:sym typeface="Open Sans"/>
              </a:rPr>
              <a:t>Att engagera sig på biblioteks-, institutionell, nationell eller internationell nivå med OER och OE-styrning kan användas som en möjlighet till professionell utveckling och tillväxt utanför de "traditionella" eller mer etablerade expertområden (t.ex. samlingsbildning, metadata, etc.).</a:t>
            </a:r>
            <a:endParaRPr sz="1200">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t/>
            </a:r>
            <a:endParaRPr sz="900">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rPr b="1" lang="en-DE" sz="1200">
                <a:solidFill>
                  <a:srgbClr val="004993"/>
                </a:solidFill>
                <a:latin typeface="Open Sans"/>
                <a:ea typeface="Open Sans"/>
                <a:cs typeface="Open Sans"/>
                <a:sym typeface="Open Sans"/>
              </a:rPr>
              <a:t>Erkännande som värdefulla partners:</a:t>
            </a:r>
            <a:r>
              <a:rPr lang="en-DE" sz="1200">
                <a:solidFill>
                  <a:srgbClr val="004993"/>
                </a:solidFill>
                <a:latin typeface="Open Sans"/>
                <a:ea typeface="Open Sans"/>
                <a:cs typeface="Open Sans"/>
                <a:sym typeface="Open Sans"/>
              </a:rPr>
              <a:t> Tack vare sin expertis inom öppen pedagogik och öppna licenser är bibliotekarier erkända av lärare och forskare som pålitliga partners för att hitta, anpassa och skapa tillförlitliga utbildningsresurser.</a:t>
            </a:r>
            <a:endParaRPr b="1" sz="1200">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t/>
            </a:r>
            <a:endParaRPr b="1" sz="900">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rPr b="1" lang="en-DE" sz="1200">
                <a:solidFill>
                  <a:srgbClr val="004993"/>
                </a:solidFill>
                <a:latin typeface="Open Sans"/>
                <a:ea typeface="Open Sans"/>
                <a:cs typeface="Open Sans"/>
                <a:sym typeface="Open Sans"/>
              </a:rPr>
              <a:t>Utveckla synergier med öppen vetenskap: </a:t>
            </a:r>
            <a:r>
              <a:rPr lang="en-DE" sz="1200">
                <a:solidFill>
                  <a:srgbClr val="004993"/>
                </a:solidFill>
                <a:latin typeface="Open Sans"/>
                <a:ea typeface="Open Sans"/>
                <a:cs typeface="Open Sans"/>
                <a:sym typeface="Open Sans"/>
              </a:rPr>
              <a:t>Öppen vetenskap och öppet lärande är ofta åtskilda och kunskapen innehas av olika personer. Bibliotekarier kan koppla samman dessa två områden med ett mer holistiskt förhållningssätt till öppenhet, vilket främjar en öppen kultur inom institutionen/den akademiska gemenskapen.</a:t>
            </a:r>
            <a:endParaRPr sz="1200">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t/>
            </a:r>
            <a:endParaRPr b="1" sz="900">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rPr b="1" lang="en-DE" sz="1200">
                <a:solidFill>
                  <a:srgbClr val="004993"/>
                </a:solidFill>
                <a:latin typeface="Open Sans"/>
                <a:ea typeface="Open Sans"/>
                <a:cs typeface="Open Sans"/>
                <a:sym typeface="Open Sans"/>
              </a:rPr>
              <a:t>Främja samarbete och kunskapsdelning: </a:t>
            </a:r>
            <a:r>
              <a:rPr lang="en-DE" sz="1200">
                <a:solidFill>
                  <a:srgbClr val="004993"/>
                </a:solidFill>
                <a:latin typeface="Open Sans"/>
                <a:ea typeface="Open Sans"/>
                <a:cs typeface="Open Sans"/>
                <a:sym typeface="Open Sans"/>
              </a:rPr>
              <a:t>Bibliotekarier spelar en grundläggande roll i att underlätta samarbete genom att kurera öppna resurser, anordna utbildningar och workshops om öppen utbildning och främja praxisgemenskaper kring öppen utbildning som också utökar deras egna professionella nätverk.</a:t>
            </a:r>
            <a:endParaRPr sz="1200">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t/>
            </a:r>
            <a:endParaRPr b="1" sz="900">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rPr b="1" lang="en-DE" sz="1200">
                <a:solidFill>
                  <a:srgbClr val="004993"/>
                </a:solidFill>
                <a:latin typeface="Open Sans"/>
                <a:ea typeface="Open Sans"/>
                <a:cs typeface="Open Sans"/>
                <a:sym typeface="Open Sans"/>
              </a:rPr>
              <a:t>Minska kostnaderna: </a:t>
            </a:r>
            <a:r>
              <a:rPr lang="en-DE" sz="1200">
                <a:solidFill>
                  <a:srgbClr val="004993"/>
                </a:solidFill>
                <a:latin typeface="Open Sans"/>
                <a:ea typeface="Open Sans"/>
                <a:cs typeface="Open Sans"/>
                <a:sym typeface="Open Sans"/>
              </a:rPr>
              <a:t>Spara bibliotekets resurser genom att slippa inköp av dyra och restriktiva licenser för kommersiella publikationer, samt genom att ge råd till lärare och studenter om OER-alternativ till kurslitteratur. Denna fördel bidrar till den nödvändiga Open Access-övergången av biblioteks- och universitetsbudgetar på lång sikt.</a:t>
            </a:r>
            <a:endParaRPr sz="1200">
              <a:solidFill>
                <a:srgbClr val="004993"/>
              </a:solidFill>
              <a:latin typeface="Open Sans"/>
              <a:ea typeface="Open Sans"/>
              <a:cs typeface="Open Sans"/>
              <a:sym typeface="Open Sans"/>
            </a:endParaRPr>
          </a:p>
        </p:txBody>
      </p:sp>
      <p:sp>
        <p:nvSpPr>
          <p:cNvPr id="287" name="Google Shape;287;p14"/>
          <p:cNvSpPr txBox="1"/>
          <p:nvPr/>
        </p:nvSpPr>
        <p:spPr>
          <a:xfrm>
            <a:off x="1275550" y="3535350"/>
            <a:ext cx="5799600" cy="461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lang="en-DE" sz="1800">
                <a:solidFill>
                  <a:schemeClr val="accent2"/>
                </a:solidFill>
                <a:latin typeface="Open Sans"/>
                <a:ea typeface="Open Sans"/>
                <a:cs typeface="Open Sans"/>
                <a:sym typeface="Open Sans"/>
              </a:rPr>
              <a:t>Fördelar med öppen utbildning för </a:t>
            </a:r>
            <a:r>
              <a:rPr b="1" i="0" lang="en-DE" sz="1800" u="none" cap="none" strike="noStrike">
                <a:solidFill>
                  <a:srgbClr val="004993"/>
                </a:solidFill>
                <a:latin typeface="Open Sans"/>
                <a:ea typeface="Open Sans"/>
                <a:cs typeface="Open Sans"/>
                <a:sym typeface="Open Sans"/>
              </a:rPr>
              <a:t>bibliotekarier</a:t>
            </a:r>
            <a:endParaRPr b="1" i="0" sz="2000" u="none" cap="none" strike="noStrike">
              <a:solidFill>
                <a:srgbClr val="004993"/>
              </a:solidFill>
              <a:latin typeface="Open Sans"/>
              <a:ea typeface="Open Sans"/>
              <a:cs typeface="Open Sans"/>
              <a:sym typeface="Open Sans"/>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1" name="Shape 291"/>
        <p:cNvGrpSpPr/>
        <p:nvPr/>
      </p:nvGrpSpPr>
      <p:grpSpPr>
        <a:xfrm>
          <a:off x="0" y="0"/>
          <a:ext cx="0" cy="0"/>
          <a:chOff x="0" y="0"/>
          <a:chExt cx="0" cy="0"/>
        </a:xfrm>
      </p:grpSpPr>
      <p:sp>
        <p:nvSpPr>
          <p:cNvPr id="292" name="Google Shape;292;p15"/>
          <p:cNvSpPr/>
          <p:nvPr/>
        </p:nvSpPr>
        <p:spPr>
          <a:xfrm>
            <a:off x="182250" y="180975"/>
            <a:ext cx="7228200" cy="37188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3" name="Google Shape;293;p15"/>
          <p:cNvSpPr/>
          <p:nvPr/>
        </p:nvSpPr>
        <p:spPr>
          <a:xfrm>
            <a:off x="182325" y="3498850"/>
            <a:ext cx="7228200" cy="6195000"/>
          </a:xfrm>
          <a:prstGeom prst="rect">
            <a:avLst/>
          </a:prstGeom>
          <a:solidFill>
            <a:srgbClr val="B9E9F6"/>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294" name="Google Shape;294;p15"/>
          <p:cNvSpPr/>
          <p:nvPr/>
        </p:nvSpPr>
        <p:spPr>
          <a:xfrm>
            <a:off x="2412525" y="2219250"/>
            <a:ext cx="2767800" cy="2672400"/>
          </a:xfrm>
          <a:prstGeom prst="ellipse">
            <a:avLst/>
          </a:prstGeom>
          <a:solidFill>
            <a:srgbClr val="B9E9F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5" name="Google Shape;295;p15"/>
          <p:cNvSpPr/>
          <p:nvPr/>
        </p:nvSpPr>
        <p:spPr>
          <a:xfrm>
            <a:off x="-1360200" y="5595450"/>
            <a:ext cx="2767800" cy="26724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96" name="Google Shape;296;p15"/>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297" name="Google Shape;297;p15"/>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sp>
        <p:nvSpPr>
          <p:cNvPr id="298" name="Google Shape;298;p15"/>
          <p:cNvSpPr txBox="1"/>
          <p:nvPr/>
        </p:nvSpPr>
        <p:spPr>
          <a:xfrm>
            <a:off x="493200" y="19247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From UNESCO Recommendation on Open Educational Resources</a:t>
            </a:r>
            <a:endParaRPr b="1" i="0" sz="1200" u="none" cap="none" strike="noStrike">
              <a:solidFill>
                <a:srgbClr val="004993"/>
              </a:solidFill>
              <a:latin typeface="Open Sans"/>
              <a:ea typeface="Open Sans"/>
              <a:cs typeface="Open Sans"/>
              <a:sym typeface="Open Sans"/>
            </a:endParaRPr>
          </a:p>
          <a:p>
            <a:pPr indent="0" lvl="0" marL="0" marR="0" rtl="0" algn="l">
              <a:lnSpc>
                <a:spcPct val="50000"/>
              </a:lnSpc>
              <a:spcBef>
                <a:spcPts val="1200"/>
              </a:spcBef>
              <a:spcAft>
                <a:spcPts val="0"/>
              </a:spcAft>
              <a:buClr>
                <a:srgbClr val="000000"/>
              </a:buClr>
              <a:buSzPts val="1200"/>
              <a:buFont typeface="Arial"/>
              <a:buNone/>
            </a:pPr>
            <a:r>
              <a:rPr b="0" i="0" lang="en-DE" sz="1200" u="sng" cap="none" strike="noStrike">
                <a:solidFill>
                  <a:schemeClr val="hlink"/>
                </a:solidFill>
                <a:latin typeface="Open Sans"/>
                <a:ea typeface="Open Sans"/>
                <a:cs typeface="Open Sans"/>
                <a:sym typeface="Open Sans"/>
                <a:hlinkClick r:id="rId4"/>
              </a:rPr>
              <a:t>https://tinyurl.com/openedrec</a:t>
            </a:r>
            <a:r>
              <a:rPr b="0" i="0" lang="en-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299" name="Google Shape;299;p15"/>
          <p:cNvSpPr txBox="1"/>
          <p:nvPr/>
        </p:nvSpPr>
        <p:spPr>
          <a:xfrm>
            <a:off x="2357725" y="459425"/>
            <a:ext cx="46293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"Open Educational Resources (OER) </a:t>
            </a:r>
            <a:r>
              <a:rPr b="0" i="0" lang="en-DE" sz="1400" u="none" cap="none" strike="noStrike">
                <a:solidFill>
                  <a:srgbClr val="004993"/>
                </a:solidFill>
                <a:latin typeface="Open Sans"/>
                <a:ea typeface="Open Sans"/>
                <a:cs typeface="Open Sans"/>
                <a:sym typeface="Open Sans"/>
              </a:rPr>
              <a:t>are learning, teaching and research materials in </a:t>
            </a:r>
            <a:r>
              <a:rPr b="1" i="0" lang="en-DE" sz="1400" u="none" cap="none" strike="noStrike">
                <a:solidFill>
                  <a:srgbClr val="004993"/>
                </a:solidFill>
                <a:latin typeface="Open Sans"/>
                <a:ea typeface="Open Sans"/>
                <a:cs typeface="Open Sans"/>
                <a:sym typeface="Open Sans"/>
              </a:rPr>
              <a:t>any format and medium</a:t>
            </a:r>
            <a:r>
              <a:rPr b="0" i="0" lang="en-DE" sz="1400" u="none" cap="none" strike="noStrike">
                <a:solidFill>
                  <a:srgbClr val="004993"/>
                </a:solidFill>
                <a:latin typeface="Open Sans"/>
                <a:ea typeface="Open Sans"/>
                <a:cs typeface="Open Sans"/>
                <a:sym typeface="Open Sans"/>
              </a:rPr>
              <a:t> that reside in the public domain or are under copyright that have been released under an </a:t>
            </a:r>
            <a:r>
              <a:rPr b="1" i="0" lang="en-DE" sz="1400" u="none" cap="none" strike="noStrike">
                <a:solidFill>
                  <a:srgbClr val="004993"/>
                </a:solidFill>
                <a:latin typeface="Open Sans"/>
                <a:ea typeface="Open Sans"/>
                <a:cs typeface="Open Sans"/>
                <a:sym typeface="Open Sans"/>
              </a:rPr>
              <a:t>open license</a:t>
            </a:r>
            <a:r>
              <a:rPr b="0" i="0" lang="en-DE" sz="1400" u="none" cap="none" strike="noStrike">
                <a:solidFill>
                  <a:srgbClr val="004993"/>
                </a:solidFill>
                <a:latin typeface="Open Sans"/>
                <a:ea typeface="Open Sans"/>
                <a:cs typeface="Open Sans"/>
                <a:sym typeface="Open Sans"/>
              </a:rPr>
              <a:t>, that permit no-cost access, re-use, re-purpose, adaptation and redistribution by others."</a:t>
            </a:r>
            <a:endParaRPr b="0" i="0" sz="1700" u="none" cap="none" strike="noStrike">
              <a:solidFill>
                <a:srgbClr val="000000"/>
              </a:solidFill>
              <a:latin typeface="Open Sans"/>
              <a:ea typeface="Open Sans"/>
              <a:cs typeface="Open Sans"/>
              <a:sym typeface="Open Sans"/>
            </a:endParaRPr>
          </a:p>
        </p:txBody>
      </p:sp>
      <p:pic>
        <p:nvPicPr>
          <p:cNvPr id="300" name="Google Shape;300;p15"/>
          <p:cNvPicPr preferRelativeResize="0"/>
          <p:nvPr/>
        </p:nvPicPr>
        <p:blipFill rotWithShape="1">
          <a:blip r:embed="rId5">
            <a:alphaModFix/>
          </a:blip>
          <a:srcRect b="0" l="0" r="0" t="0"/>
          <a:stretch/>
        </p:blipFill>
        <p:spPr>
          <a:xfrm>
            <a:off x="182250" y="9963525"/>
            <a:ext cx="1232114" cy="431100"/>
          </a:xfrm>
          <a:prstGeom prst="rect">
            <a:avLst/>
          </a:prstGeom>
          <a:noFill/>
          <a:ln>
            <a:noFill/>
          </a:ln>
        </p:spPr>
      </p:pic>
      <p:sp>
        <p:nvSpPr>
          <p:cNvPr id="301" name="Google Shape;301;p15"/>
          <p:cNvSpPr txBox="1"/>
          <p:nvPr/>
        </p:nvSpPr>
        <p:spPr>
          <a:xfrm>
            <a:off x="1526075" y="4129000"/>
            <a:ext cx="5799600" cy="5387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DE" sz="1300">
                <a:solidFill>
                  <a:srgbClr val="004993"/>
                </a:solidFill>
                <a:latin typeface="Open Sans"/>
                <a:ea typeface="Open Sans"/>
                <a:cs typeface="Open Sans"/>
                <a:sym typeface="Open Sans"/>
              </a:rPr>
              <a:t>Locka nya bibliotekarier till yrket: </a:t>
            </a:r>
            <a:r>
              <a:rPr lang="en-DE" sz="1300">
                <a:solidFill>
                  <a:srgbClr val="004993"/>
                </a:solidFill>
                <a:latin typeface="Open Sans"/>
                <a:ea typeface="Open Sans"/>
                <a:cs typeface="Open Sans"/>
                <a:sym typeface="Open Sans"/>
              </a:rPr>
              <a:t>Den starka kopplingen mellan öppen utbildning och social rättvisa gör bibliotekarieyrket till ett tilltalande karriärval för nya yrkesverksamma och nya årskullar av bibliotekarier.</a:t>
            </a:r>
            <a:endParaRPr sz="130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sz="130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lang="en-DE" sz="1300">
                <a:solidFill>
                  <a:srgbClr val="004993"/>
                </a:solidFill>
                <a:latin typeface="Open Sans"/>
                <a:ea typeface="Open Sans"/>
                <a:cs typeface="Open Sans"/>
                <a:sym typeface="Open Sans"/>
              </a:rPr>
              <a:t>Utöka erkännande: </a:t>
            </a:r>
            <a:r>
              <a:rPr lang="en-DE" sz="1300">
                <a:solidFill>
                  <a:srgbClr val="004993"/>
                </a:solidFill>
                <a:latin typeface="Open Sans"/>
                <a:ea typeface="Open Sans"/>
                <a:cs typeface="Open Sans"/>
                <a:sym typeface="Open Sans"/>
              </a:rPr>
              <a:t>Utvecklare och möjliggörare av OER får ett världsomspännande rykte för sina arbeten som förespråkar öppenhet och andra universella värden. Den redan uppskattade rollen som bibliotekarier /informationsspecialister har, som kuratorer för utbildningsmaterial, blir ännu mer framträdande med OE.</a:t>
            </a:r>
            <a:endParaRPr sz="130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sz="130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lang="en-DE" sz="1300">
                <a:solidFill>
                  <a:srgbClr val="004993"/>
                </a:solidFill>
                <a:latin typeface="Open Sans"/>
                <a:ea typeface="Open Sans"/>
                <a:cs typeface="Open Sans"/>
                <a:sym typeface="Open Sans"/>
              </a:rPr>
              <a:t>Öka genomslagskraft och räckvidd: </a:t>
            </a:r>
            <a:r>
              <a:rPr lang="en-DE" sz="1300">
                <a:solidFill>
                  <a:srgbClr val="004993"/>
                </a:solidFill>
                <a:latin typeface="Open Sans"/>
                <a:ea typeface="Open Sans"/>
                <a:cs typeface="Open Sans"/>
                <a:sym typeface="Open Sans"/>
              </a:rPr>
              <a:t>Hjälper till att utöka bibliotekariers räckvidd och genomslagskraft utanför sin egen institution.</a:t>
            </a:r>
            <a:endParaRPr sz="130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lang="en-DE" sz="1300">
                <a:solidFill>
                  <a:srgbClr val="004993"/>
                </a:solidFill>
                <a:latin typeface="Open Sans"/>
                <a:ea typeface="Open Sans"/>
                <a:cs typeface="Open Sans"/>
                <a:sym typeface="Open Sans"/>
              </a:rPr>
              <a:t>Bidra till att uppnå de globala målen hållbarhetsmålen: </a:t>
            </a:r>
            <a:r>
              <a:rPr lang="en-DE" sz="1300">
                <a:solidFill>
                  <a:srgbClr val="004993"/>
                </a:solidFill>
                <a:latin typeface="Open Sans"/>
                <a:ea typeface="Open Sans"/>
                <a:cs typeface="Open Sans"/>
                <a:sym typeface="Open Sans"/>
              </a:rPr>
              <a:t>Hjälp till att skapa ett mer konkret och mätbart sätt att bidra till att uppnå de globala hållbarhetsmålen.</a:t>
            </a:r>
            <a:endParaRPr sz="130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1" sz="130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lang="en-DE" sz="1300">
                <a:solidFill>
                  <a:srgbClr val="004993"/>
                </a:solidFill>
                <a:latin typeface="Open Sans"/>
                <a:ea typeface="Open Sans"/>
                <a:cs typeface="Open Sans"/>
                <a:sym typeface="Open Sans"/>
              </a:rPr>
              <a:t>Anpassning till EDI-strategin: </a:t>
            </a:r>
            <a:r>
              <a:rPr lang="en-DE" sz="1300">
                <a:solidFill>
                  <a:srgbClr val="004993"/>
                </a:solidFill>
                <a:latin typeface="Open Sans"/>
                <a:ea typeface="Open Sans"/>
                <a:cs typeface="Open Sans"/>
                <a:sym typeface="Open Sans"/>
              </a:rPr>
              <a:t>Bibliotekarier använder öppen utbildning som ett strategiskt verktyg för att främja målen för rättvisa, mångfald och inkluderings, vilket säkerställer att lärmiljöerna är tillgängliga och inkluderande för alla.</a:t>
            </a:r>
            <a:endParaRPr sz="130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1" sz="130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lang="en-DE" sz="1300">
                <a:solidFill>
                  <a:srgbClr val="004993"/>
                </a:solidFill>
                <a:latin typeface="Open Sans"/>
                <a:ea typeface="Open Sans"/>
                <a:cs typeface="Open Sans"/>
                <a:sym typeface="Open Sans"/>
              </a:rPr>
              <a:t>Stöd kollegor och få stöd av kollegor: </a:t>
            </a:r>
            <a:r>
              <a:rPr lang="en-DE" sz="1300">
                <a:solidFill>
                  <a:srgbClr val="004993"/>
                </a:solidFill>
                <a:latin typeface="Open Sans"/>
                <a:ea typeface="Open Sans"/>
                <a:cs typeface="Open Sans"/>
                <a:sym typeface="Open Sans"/>
              </a:rPr>
              <a:t>Bibliotekarier främjar livslångt lärande genom att erbjuda olika utbildningsmöjligheter och främja ömsesidigt stöd inom sina grupper.</a:t>
            </a:r>
            <a:endParaRPr b="1" sz="1300">
              <a:solidFill>
                <a:srgbClr val="004993"/>
              </a:solidFill>
              <a:latin typeface="Open Sans"/>
              <a:ea typeface="Open Sans"/>
              <a:cs typeface="Open Sans"/>
              <a:sym typeface="Open Sans"/>
            </a:endParaRPr>
          </a:p>
        </p:txBody>
      </p:sp>
      <p:sp>
        <p:nvSpPr>
          <p:cNvPr id="302" name="Google Shape;302;p15"/>
          <p:cNvSpPr txBox="1"/>
          <p:nvPr/>
        </p:nvSpPr>
        <p:spPr>
          <a:xfrm>
            <a:off x="1366350" y="3652225"/>
            <a:ext cx="5799600" cy="1015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800"/>
              <a:buFont typeface="Arial"/>
              <a:buNone/>
            </a:pPr>
            <a:r>
              <a:rPr b="1" lang="en-DE" sz="1800">
                <a:solidFill>
                  <a:schemeClr val="accent2"/>
                </a:solidFill>
                <a:latin typeface="Open Sans"/>
                <a:ea typeface="Open Sans"/>
                <a:cs typeface="Open Sans"/>
                <a:sym typeface="Open Sans"/>
              </a:rPr>
              <a:t>Fördelar med öppen utbildning för </a:t>
            </a:r>
            <a:r>
              <a:rPr b="1" lang="en-DE" sz="1800">
                <a:solidFill>
                  <a:srgbClr val="004993"/>
                </a:solidFill>
                <a:latin typeface="Open Sans"/>
                <a:ea typeface="Open Sans"/>
                <a:cs typeface="Open Sans"/>
                <a:sym typeface="Open Sans"/>
              </a:rPr>
              <a:t>bibliotekarier</a:t>
            </a:r>
            <a:endParaRPr b="1" sz="2000">
              <a:solidFill>
                <a:srgbClr val="004993"/>
              </a:solidFill>
              <a:latin typeface="Open Sans"/>
              <a:ea typeface="Open Sans"/>
              <a:cs typeface="Open Sans"/>
              <a:sym typeface="Open Sans"/>
            </a:endParaRPr>
          </a:p>
          <a:p>
            <a:pPr indent="0" lvl="0" marL="0" rtl="0" algn="l">
              <a:spcBef>
                <a:spcPts val="0"/>
              </a:spcBef>
              <a:spcAft>
                <a:spcPts val="0"/>
              </a:spcAft>
              <a:buClr>
                <a:schemeClr val="dk1"/>
              </a:buClr>
              <a:buSzPts val="1800"/>
              <a:buFont typeface="Arial"/>
              <a:buNone/>
            </a:pPr>
            <a:r>
              <a:t/>
            </a:r>
            <a:endParaRPr b="1" sz="1800">
              <a:solidFill>
                <a:schemeClr val="accent2"/>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800"/>
              <a:buFont typeface="Arial"/>
              <a:buNone/>
            </a:pPr>
            <a:r>
              <a:t/>
            </a:r>
            <a:endParaRPr b="1" sz="1800">
              <a:solidFill>
                <a:schemeClr val="accent2"/>
              </a:solidFill>
              <a:latin typeface="Open Sans"/>
              <a:ea typeface="Open Sans"/>
              <a:cs typeface="Open Sans"/>
              <a:sym typeface="Open Sans"/>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6" name="Shape 306"/>
        <p:cNvGrpSpPr/>
        <p:nvPr/>
      </p:nvGrpSpPr>
      <p:grpSpPr>
        <a:xfrm>
          <a:off x="0" y="0"/>
          <a:ext cx="0" cy="0"/>
          <a:chOff x="0" y="0"/>
          <a:chExt cx="0" cy="0"/>
        </a:xfrm>
      </p:grpSpPr>
      <p:pic>
        <p:nvPicPr>
          <p:cNvPr id="307" name="Google Shape;307;g3010a768b6b_0_0"/>
          <p:cNvPicPr preferRelativeResize="0"/>
          <p:nvPr/>
        </p:nvPicPr>
        <p:blipFill rotWithShape="1">
          <a:blip r:embed="rId3">
            <a:alphaModFix/>
          </a:blip>
          <a:srcRect b="0" l="0" r="0" t="0"/>
          <a:stretch/>
        </p:blipFill>
        <p:spPr>
          <a:xfrm>
            <a:off x="569400" y="304462"/>
            <a:ext cx="4651251" cy="3531075"/>
          </a:xfrm>
          <a:prstGeom prst="rect">
            <a:avLst/>
          </a:prstGeom>
          <a:noFill/>
          <a:ln>
            <a:noFill/>
          </a:ln>
        </p:spPr>
      </p:pic>
      <p:sp>
        <p:nvSpPr>
          <p:cNvPr id="308" name="Google Shape;308;g3010a768b6b_0_0"/>
          <p:cNvSpPr txBox="1"/>
          <p:nvPr/>
        </p:nvSpPr>
        <p:spPr>
          <a:xfrm>
            <a:off x="1550175" y="1065775"/>
            <a:ext cx="23637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6000"/>
              <a:buFont typeface="Arial"/>
              <a:buNone/>
            </a:pPr>
            <a:r>
              <a:rPr b="1" i="0" lang="en-DE" sz="6000" u="none" cap="none" strike="noStrike">
                <a:solidFill>
                  <a:schemeClr val="lt1"/>
                </a:solidFill>
                <a:latin typeface="Calibri"/>
                <a:ea typeface="Calibri"/>
                <a:cs typeface="Calibri"/>
                <a:sym typeface="Calibri"/>
              </a:rPr>
              <a:t>OER</a:t>
            </a:r>
            <a:br>
              <a:rPr b="1" i="0" lang="en-DE" sz="6000" u="none" cap="none" strike="noStrike">
                <a:solidFill>
                  <a:schemeClr val="lt1"/>
                </a:solidFill>
                <a:latin typeface="Calibri"/>
                <a:ea typeface="Calibri"/>
                <a:cs typeface="Calibri"/>
                <a:sym typeface="Calibri"/>
              </a:rPr>
            </a:br>
            <a:r>
              <a:rPr b="0" i="0" lang="en-DE" sz="6000" u="none" cap="none" strike="noStrike">
                <a:solidFill>
                  <a:schemeClr val="lt1"/>
                </a:solidFill>
                <a:latin typeface="Calibri"/>
                <a:ea typeface="Calibri"/>
                <a:cs typeface="Calibri"/>
                <a:sym typeface="Calibri"/>
              </a:rPr>
              <a:t>BASIS</a:t>
            </a:r>
            <a:endParaRPr b="0" i="0" sz="6000" u="none" cap="none" strike="noStrike">
              <a:solidFill>
                <a:schemeClr val="lt1"/>
              </a:solidFill>
              <a:latin typeface="Calibri"/>
              <a:ea typeface="Calibri"/>
              <a:cs typeface="Calibri"/>
              <a:sym typeface="Calibri"/>
            </a:endParaRPr>
          </a:p>
        </p:txBody>
      </p:sp>
      <p:sp>
        <p:nvSpPr>
          <p:cNvPr id="309" name="Google Shape;309;g3010a768b6b_0_0"/>
          <p:cNvSpPr txBox="1"/>
          <p:nvPr/>
        </p:nvSpPr>
        <p:spPr>
          <a:xfrm>
            <a:off x="570907" y="4595025"/>
            <a:ext cx="6418200" cy="892800"/>
          </a:xfrm>
          <a:prstGeom prst="rect">
            <a:avLst/>
          </a:prstGeom>
          <a:noFill/>
          <a:ln>
            <a:noFill/>
          </a:ln>
        </p:spPr>
        <p:txBody>
          <a:bodyPr anchorCtr="0" anchor="t" bIns="91525" lIns="91525" spcFirstLastPara="1" rIns="91525" wrap="square" tIns="91525">
            <a:spAutoFit/>
          </a:bodyPr>
          <a:lstStyle/>
          <a:p>
            <a:pPr indent="0" lvl="0" marL="0" marR="0" rtl="0" algn="l">
              <a:lnSpc>
                <a:spcPct val="100000"/>
              </a:lnSpc>
              <a:spcBef>
                <a:spcPts val="0"/>
              </a:spcBef>
              <a:spcAft>
                <a:spcPts val="0"/>
              </a:spcAft>
              <a:buClr>
                <a:srgbClr val="000000"/>
              </a:buClr>
              <a:buSzPts val="4600"/>
              <a:buFont typeface="Arial"/>
              <a:buNone/>
            </a:pPr>
            <a:r>
              <a:rPr b="1" lang="en-DE" sz="4600">
                <a:solidFill>
                  <a:srgbClr val="004993"/>
                </a:solidFill>
                <a:latin typeface="Open Sans"/>
                <a:ea typeface="Open Sans"/>
                <a:cs typeface="Open Sans"/>
                <a:sym typeface="Open Sans"/>
              </a:rPr>
              <a:t>AN </a:t>
            </a:r>
            <a:r>
              <a:rPr b="1" i="0" lang="en-DE" sz="4600" u="none" cap="none" strike="noStrike">
                <a:solidFill>
                  <a:srgbClr val="004993"/>
                </a:solidFill>
                <a:latin typeface="Open Sans"/>
                <a:ea typeface="Open Sans"/>
                <a:cs typeface="Open Sans"/>
                <a:sym typeface="Open Sans"/>
              </a:rPr>
              <a:t>ENOEL TOOLKIT </a:t>
            </a:r>
            <a:endParaRPr b="1" i="0" sz="4600" u="none" cap="none" strike="noStrike">
              <a:solidFill>
                <a:srgbClr val="004993"/>
              </a:solidFill>
              <a:latin typeface="Open Sans"/>
              <a:ea typeface="Open Sans"/>
              <a:cs typeface="Open Sans"/>
              <a:sym typeface="Open Sans"/>
            </a:endParaRPr>
          </a:p>
        </p:txBody>
      </p:sp>
      <p:pic>
        <p:nvPicPr>
          <p:cNvPr id="310" name="Google Shape;310;g3010a768b6b_0_0"/>
          <p:cNvPicPr preferRelativeResize="0"/>
          <p:nvPr/>
        </p:nvPicPr>
        <p:blipFill rotWithShape="1">
          <a:blip r:embed="rId4">
            <a:alphaModFix/>
          </a:blip>
          <a:srcRect b="0" l="0" r="0" t="0"/>
          <a:stretch/>
        </p:blipFill>
        <p:spPr>
          <a:xfrm>
            <a:off x="2902762" y="8287619"/>
            <a:ext cx="1751480" cy="985199"/>
          </a:xfrm>
          <a:prstGeom prst="rect">
            <a:avLst/>
          </a:prstGeom>
          <a:noFill/>
          <a:ln>
            <a:noFill/>
          </a:ln>
        </p:spPr>
      </p:pic>
      <p:pic>
        <p:nvPicPr>
          <p:cNvPr id="311" name="Google Shape;311;g3010a768b6b_0_0"/>
          <p:cNvPicPr preferRelativeResize="0"/>
          <p:nvPr/>
        </p:nvPicPr>
        <p:blipFill rotWithShape="1">
          <a:blip r:embed="rId5">
            <a:alphaModFix/>
          </a:blip>
          <a:srcRect b="0" l="0" r="0" t="0"/>
          <a:stretch/>
        </p:blipFill>
        <p:spPr>
          <a:xfrm>
            <a:off x="2088869" y="7204764"/>
            <a:ext cx="3379258" cy="985200"/>
          </a:xfrm>
          <a:prstGeom prst="rect">
            <a:avLst/>
          </a:prstGeom>
          <a:noFill/>
          <a:ln>
            <a:noFill/>
          </a:ln>
        </p:spPr>
      </p:pic>
      <p:pic>
        <p:nvPicPr>
          <p:cNvPr id="312" name="Google Shape;312;g3010a768b6b_0_0"/>
          <p:cNvPicPr preferRelativeResize="0"/>
          <p:nvPr/>
        </p:nvPicPr>
        <p:blipFill rotWithShape="1">
          <a:blip r:embed="rId6">
            <a:alphaModFix/>
          </a:blip>
          <a:srcRect b="0" l="0" r="0" t="0"/>
          <a:stretch/>
        </p:blipFill>
        <p:spPr>
          <a:xfrm>
            <a:off x="2598140" y="9578962"/>
            <a:ext cx="2363700" cy="827036"/>
          </a:xfrm>
          <a:prstGeom prst="rect">
            <a:avLst/>
          </a:prstGeom>
          <a:noFill/>
          <a:ln>
            <a:noFill/>
          </a:ln>
        </p:spPr>
      </p:pic>
      <p:sp>
        <p:nvSpPr>
          <p:cNvPr id="313" name="Google Shape;313;g3010a768b6b_0_0"/>
          <p:cNvSpPr txBox="1"/>
          <p:nvPr/>
        </p:nvSpPr>
        <p:spPr>
          <a:xfrm>
            <a:off x="474975" y="5525175"/>
            <a:ext cx="6370200" cy="1554600"/>
          </a:xfrm>
          <a:prstGeom prst="rect">
            <a:avLst/>
          </a:prstGeom>
          <a:noFill/>
          <a:ln>
            <a:noFill/>
          </a:ln>
        </p:spPr>
        <p:txBody>
          <a:bodyPr anchorCtr="0" anchor="t" bIns="91425" lIns="91425" spcFirstLastPara="1" rIns="91425" wrap="square" tIns="91425">
            <a:spAutoFit/>
          </a:bodyPr>
          <a:lstStyle/>
          <a:p>
            <a:pPr indent="0" lvl="0" marL="0" marR="0" rtl="0" algn="ctr">
              <a:lnSpc>
                <a:spcPct val="115000"/>
              </a:lnSpc>
              <a:spcBef>
                <a:spcPts val="1200"/>
              </a:spcBef>
              <a:spcAft>
                <a:spcPts val="0"/>
              </a:spcAft>
              <a:buClr>
                <a:srgbClr val="000000"/>
              </a:buClr>
              <a:buSzPts val="1000"/>
              <a:buFont typeface="Arial"/>
              <a:buNone/>
            </a:pPr>
            <a:r>
              <a:rPr b="0" i="0" lang="en-DE" sz="1000" u="none" cap="none" strike="noStrike">
                <a:solidFill>
                  <a:srgbClr val="000000"/>
                </a:solidFill>
                <a:latin typeface="Open Sans"/>
                <a:ea typeface="Open Sans"/>
                <a:cs typeface="Open Sans"/>
                <a:sym typeface="Open Sans"/>
              </a:rPr>
              <a:t>“</a:t>
            </a:r>
            <a:r>
              <a:rPr lang="en-DE" sz="1000">
                <a:latin typeface="Open Sans"/>
                <a:ea typeface="Open Sans"/>
                <a:cs typeface="Open Sans"/>
                <a:sym typeface="Open Sans"/>
              </a:rPr>
              <a:t>Swedish</a:t>
            </a:r>
            <a:r>
              <a:rPr b="0" i="0" lang="en-DE" sz="1000" u="none" cap="none" strike="noStrike">
                <a:solidFill>
                  <a:srgbClr val="000000"/>
                </a:solidFill>
                <a:latin typeface="Open Sans"/>
                <a:ea typeface="Open Sans"/>
                <a:cs typeface="Open Sans"/>
                <a:sym typeface="Open Sans"/>
              </a:rPr>
              <a:t>_</a:t>
            </a:r>
            <a:r>
              <a:rPr b="0" i="0" lang="en-DE" sz="1000" u="none" cap="none" strike="noStrike">
                <a:solidFill>
                  <a:schemeClr val="dk1"/>
                </a:solidFill>
                <a:latin typeface="Open Sans"/>
                <a:ea typeface="Open Sans"/>
                <a:cs typeface="Open Sans"/>
                <a:sym typeface="Open Sans"/>
              </a:rPr>
              <a:t>OE Benefits - ENOEL Toolkit</a:t>
            </a:r>
            <a:r>
              <a:rPr b="0" i="0" lang="en-DE" sz="1000" u="none" cap="none" strike="noStrike">
                <a:solidFill>
                  <a:srgbClr val="000000"/>
                </a:solidFill>
                <a:latin typeface="Open Sans"/>
                <a:ea typeface="Open Sans"/>
                <a:cs typeface="Open Sans"/>
                <a:sym typeface="Open Sans"/>
              </a:rPr>
              <a:t>” is an adaptation of “An ENOEL Toolkit” (version 4) published as of </a:t>
            </a:r>
            <a:r>
              <a:rPr lang="en-DE" sz="1000">
                <a:latin typeface="Open Sans"/>
                <a:ea typeface="Open Sans"/>
                <a:cs typeface="Open Sans"/>
                <a:sym typeface="Open Sans"/>
              </a:rPr>
              <a:t>September 2024 </a:t>
            </a:r>
            <a:r>
              <a:rPr b="0" i="0" lang="en-DE" sz="1000" u="sng" cap="none" strike="noStrike">
                <a:solidFill>
                  <a:schemeClr val="hlink"/>
                </a:solidFill>
                <a:latin typeface="Open Sans"/>
                <a:ea typeface="Open Sans"/>
                <a:cs typeface="Open Sans"/>
                <a:sym typeface="Open Sans"/>
                <a:hlinkClick r:id="rId7"/>
              </a:rPr>
              <a:t>here</a:t>
            </a:r>
            <a:r>
              <a:rPr b="0" i="0" lang="en-DE" sz="1000" u="none" cap="none" strike="noStrike">
                <a:solidFill>
                  <a:srgbClr val="000000"/>
                </a:solidFill>
                <a:latin typeface="Open Sans"/>
                <a:ea typeface="Open Sans"/>
                <a:cs typeface="Open Sans"/>
                <a:sym typeface="Open Sans"/>
              </a:rPr>
              <a:t> (the “Original Work”), licensed by</a:t>
            </a:r>
            <a:r>
              <a:rPr b="0" i="0" lang="en-DE" sz="1000" u="sng" cap="none" strike="noStrike">
                <a:solidFill>
                  <a:srgbClr val="000000"/>
                </a:solidFill>
                <a:latin typeface="Open Sans"/>
                <a:ea typeface="Open Sans"/>
                <a:cs typeface="Open Sans"/>
                <a:sym typeface="Open Sans"/>
                <a:hlinkClick r:id="rId8">
                  <a:extLst>
                    <a:ext uri="{A12FA001-AC4F-418D-AE19-62706E023703}">
                      <ahyp:hlinkClr val="tx"/>
                    </a:ext>
                  </a:extLst>
                </a:hlinkClick>
              </a:rPr>
              <a:t> </a:t>
            </a:r>
            <a:r>
              <a:rPr b="0" i="0" lang="en-DE" sz="1000" u="sng" cap="none" strike="noStrike">
                <a:solidFill>
                  <a:srgbClr val="1155CC"/>
                </a:solidFill>
                <a:latin typeface="Open Sans"/>
                <a:ea typeface="Open Sans"/>
                <a:cs typeface="Open Sans"/>
                <a:sym typeface="Open Sans"/>
                <a:hlinkClick r:id="rId9">
                  <a:extLst>
                    <a:ext uri="{A12FA001-AC4F-418D-AE19-62706E023703}">
                      <ahyp:hlinkClr val="tx"/>
                    </a:ext>
                  </a:extLst>
                </a:hlinkClick>
              </a:rPr>
              <a:t>SPARC Europe</a:t>
            </a:r>
            <a:r>
              <a:rPr b="0" i="0" lang="en-DE" sz="1000" u="none" cap="none" strike="noStrike">
                <a:solidFill>
                  <a:srgbClr val="000000"/>
                </a:solidFill>
                <a:latin typeface="Open Sans"/>
                <a:ea typeface="Open Sans"/>
                <a:cs typeface="Open Sans"/>
                <a:sym typeface="Open Sans"/>
              </a:rPr>
              <a:t> (curated by</a:t>
            </a:r>
            <a:r>
              <a:rPr b="0" i="0" lang="en-DE" sz="1000" u="sng" cap="none" strike="noStrike">
                <a:solidFill>
                  <a:schemeClr val="hlink"/>
                </a:solidFill>
                <a:latin typeface="Open Sans"/>
                <a:ea typeface="Open Sans"/>
                <a:cs typeface="Open Sans"/>
                <a:sym typeface="Open Sans"/>
                <a:hlinkClick r:id="rId10"/>
              </a:rPr>
              <a:t> The European Network of Open Education Librarians</a:t>
            </a:r>
            <a:r>
              <a:rPr b="0" i="0" lang="en-DE" sz="1000" u="none" cap="none" strike="noStrike">
                <a:solidFill>
                  <a:srgbClr val="333333"/>
                </a:solidFill>
                <a:latin typeface="Open Sans"/>
                <a:ea typeface="Open Sans"/>
                <a:cs typeface="Open Sans"/>
                <a:sym typeface="Open Sans"/>
              </a:rPr>
              <a:t>) </a:t>
            </a:r>
            <a:r>
              <a:rPr b="0" i="0" lang="en-DE" sz="1000" u="none" cap="none" strike="noStrike">
                <a:solidFill>
                  <a:srgbClr val="000000"/>
                </a:solidFill>
                <a:latin typeface="Open Sans"/>
                <a:ea typeface="Open Sans"/>
                <a:cs typeface="Open Sans"/>
                <a:sym typeface="Open Sans"/>
              </a:rPr>
              <a:t>under a</a:t>
            </a:r>
            <a:r>
              <a:rPr b="0" i="0" lang="en-DE" sz="1000" u="none" cap="none" strike="noStrike">
                <a:solidFill>
                  <a:srgbClr val="000000"/>
                </a:solidFill>
                <a:uFill>
                  <a:noFill/>
                </a:uFill>
                <a:latin typeface="Open Sans"/>
                <a:ea typeface="Open Sans"/>
                <a:cs typeface="Open Sans"/>
                <a:sym typeface="Open Sans"/>
                <a:hlinkClick r:id="rId11">
                  <a:extLst>
                    <a:ext uri="{A12FA001-AC4F-418D-AE19-62706E023703}">
                      <ahyp:hlinkClr val="tx"/>
                    </a:ext>
                  </a:extLst>
                </a:hlinkClick>
              </a:rPr>
              <a:t> </a:t>
            </a:r>
            <a:r>
              <a:rPr b="0" i="0" lang="en-DE" sz="1000" u="sng" cap="none" strike="noStrike">
                <a:solidFill>
                  <a:srgbClr val="1155CC"/>
                </a:solidFill>
                <a:latin typeface="Open Sans"/>
                <a:ea typeface="Open Sans"/>
                <a:cs typeface="Open Sans"/>
                <a:sym typeface="Open Sans"/>
                <a:hlinkClick r:id="rId12">
                  <a:extLst>
                    <a:ext uri="{A12FA001-AC4F-418D-AE19-62706E023703}">
                      <ahyp:hlinkClr val="tx"/>
                    </a:ext>
                  </a:extLst>
                </a:hlinkClick>
              </a:rPr>
              <a:t>Creative Commons Attribution 4.0 International License</a:t>
            </a:r>
            <a:r>
              <a:rPr b="0" i="0" lang="en-DE" sz="1000" u="none" cap="none" strike="noStrike">
                <a:solidFill>
                  <a:srgbClr val="000000"/>
                </a:solidFill>
                <a:latin typeface="Open Sans"/>
                <a:ea typeface="Open Sans"/>
                <a:cs typeface="Open Sans"/>
                <a:sym typeface="Open Sans"/>
              </a:rPr>
              <a:t>. This adaptation is made and published by SPARC EUROPE (the “Adapter”) under a</a:t>
            </a:r>
            <a:r>
              <a:rPr b="0" i="0" lang="en-DE" sz="1000" u="none" cap="none" strike="noStrike">
                <a:solidFill>
                  <a:srgbClr val="000000"/>
                </a:solidFill>
                <a:uFill>
                  <a:noFill/>
                </a:uFill>
                <a:latin typeface="Open Sans"/>
                <a:ea typeface="Open Sans"/>
                <a:cs typeface="Open Sans"/>
                <a:sym typeface="Open Sans"/>
                <a:hlinkClick r:id="rId13">
                  <a:extLst>
                    <a:ext uri="{A12FA001-AC4F-418D-AE19-62706E023703}">
                      <ahyp:hlinkClr val="tx"/>
                    </a:ext>
                  </a:extLst>
                </a:hlinkClick>
              </a:rPr>
              <a:t> </a:t>
            </a:r>
            <a:r>
              <a:rPr b="0" i="0" lang="en-DE" sz="1000" u="sng" cap="none" strike="noStrike">
                <a:solidFill>
                  <a:srgbClr val="1155CC"/>
                </a:solidFill>
                <a:latin typeface="Open Sans"/>
                <a:ea typeface="Open Sans"/>
                <a:cs typeface="Open Sans"/>
                <a:sym typeface="Open Sans"/>
                <a:hlinkClick r:id="rId14">
                  <a:extLst>
                    <a:ext uri="{A12FA001-AC4F-418D-AE19-62706E023703}">
                      <ahyp:hlinkClr val="tx"/>
                    </a:ext>
                  </a:extLst>
                </a:hlinkClick>
              </a:rPr>
              <a:t>Creative Commons Attribution 4.0 International License</a:t>
            </a:r>
            <a:r>
              <a:rPr b="0" i="0" lang="en-DE" sz="1000" u="none" cap="none" strike="noStrike">
                <a:solidFill>
                  <a:srgbClr val="000000"/>
                </a:solidFill>
                <a:latin typeface="Open Sans"/>
                <a:ea typeface="Open Sans"/>
                <a:cs typeface="Open Sans"/>
                <a:sym typeface="Open Sans"/>
              </a:rPr>
              <a:t>. The Adapter modified the Original Work in the following respects: translated the materials from English to </a:t>
            </a:r>
            <a:r>
              <a:rPr lang="en-DE" sz="1000">
                <a:solidFill>
                  <a:schemeClr val="dk1"/>
                </a:solidFill>
                <a:latin typeface="Open Sans"/>
                <a:ea typeface="Open Sans"/>
                <a:cs typeface="Open Sans"/>
                <a:sym typeface="Open Sans"/>
              </a:rPr>
              <a:t>Swedish</a:t>
            </a:r>
            <a:r>
              <a:rPr b="0" i="0" lang="en-DE" sz="1000" u="none" cap="none" strike="noStrike">
                <a:solidFill>
                  <a:srgbClr val="000000"/>
                </a:solidFill>
                <a:latin typeface="Open Sans"/>
                <a:ea typeface="Open Sans"/>
                <a:cs typeface="Open Sans"/>
                <a:sym typeface="Open Sans"/>
              </a:rPr>
              <a:t>.”</a:t>
            </a:r>
            <a:endParaRPr b="0" i="0" sz="1000" u="none" cap="none" strike="noStrike">
              <a:solidFill>
                <a:srgbClr val="000000"/>
              </a:solidFill>
              <a:latin typeface="Open Sans"/>
              <a:ea typeface="Open Sans"/>
              <a:cs typeface="Open Sans"/>
              <a:sym typeface="Open Sans"/>
            </a:endParaRPr>
          </a:p>
          <a:p>
            <a:pPr indent="0" lvl="0" marL="0" marR="0" rtl="0" algn="ctr">
              <a:lnSpc>
                <a:spcPct val="115000"/>
              </a:lnSpc>
              <a:spcBef>
                <a:spcPts val="1200"/>
              </a:spcBef>
              <a:spcAft>
                <a:spcPts val="800"/>
              </a:spcAft>
              <a:buClr>
                <a:srgbClr val="000000"/>
              </a:buClr>
              <a:buSzPts val="1000"/>
              <a:buFont typeface="Arial"/>
              <a:buNone/>
            </a:pPr>
            <a:r>
              <a:rPr b="0" i="0" lang="en-DE" sz="1000" u="none" cap="none" strike="noStrike">
                <a:solidFill>
                  <a:srgbClr val="000000"/>
                </a:solidFill>
                <a:latin typeface="Open Sans"/>
                <a:ea typeface="Open Sans"/>
                <a:cs typeface="Open Sans"/>
                <a:sym typeface="Open Sans"/>
              </a:rPr>
              <a:t>Special thanks to </a:t>
            </a:r>
            <a:r>
              <a:rPr lang="en-DE" sz="1000">
                <a:solidFill>
                  <a:schemeClr val="dk1"/>
                </a:solidFill>
                <a:latin typeface="Open Sans"/>
                <a:ea typeface="Open Sans"/>
                <a:cs typeface="Open Sans"/>
                <a:sym typeface="Open Sans"/>
              </a:rPr>
              <a:t>Jonna Vocke </a:t>
            </a:r>
            <a:r>
              <a:rPr lang="en-DE" sz="1000">
                <a:latin typeface="Open Sans"/>
                <a:ea typeface="Open Sans"/>
                <a:cs typeface="Open Sans"/>
                <a:sym typeface="Open Sans"/>
              </a:rPr>
              <a:t>and </a:t>
            </a:r>
            <a:r>
              <a:rPr lang="en-DE" sz="1000">
                <a:solidFill>
                  <a:schemeClr val="dk1"/>
                </a:solidFill>
                <a:latin typeface="Open Sans"/>
                <a:ea typeface="Open Sans"/>
                <a:cs typeface="Open Sans"/>
                <a:sym typeface="Open Sans"/>
              </a:rPr>
              <a:t>Anne Letho </a:t>
            </a:r>
            <a:r>
              <a:rPr b="0" i="0" lang="en-DE" sz="1000" u="none" cap="none" strike="noStrike">
                <a:solidFill>
                  <a:srgbClr val="000000"/>
                </a:solidFill>
                <a:latin typeface="Open Sans"/>
                <a:ea typeface="Open Sans"/>
                <a:cs typeface="Open Sans"/>
                <a:sym typeface="Open Sans"/>
              </a:rPr>
              <a:t>for the </a:t>
            </a:r>
            <a:r>
              <a:rPr lang="en-DE" sz="1000">
                <a:solidFill>
                  <a:schemeClr val="dk1"/>
                </a:solidFill>
                <a:latin typeface="Open Sans"/>
                <a:ea typeface="Open Sans"/>
                <a:cs typeface="Open Sans"/>
                <a:sym typeface="Open Sans"/>
              </a:rPr>
              <a:t>Swedish </a:t>
            </a:r>
            <a:r>
              <a:rPr b="0" i="0" lang="en-DE" sz="1000" u="none" cap="none" strike="noStrike">
                <a:solidFill>
                  <a:srgbClr val="000000"/>
                </a:solidFill>
                <a:latin typeface="Open Sans"/>
                <a:ea typeface="Open Sans"/>
                <a:cs typeface="Open Sans"/>
                <a:sym typeface="Open Sans"/>
              </a:rPr>
              <a:t>translation.</a:t>
            </a:r>
            <a:endParaRPr b="0" i="0" sz="1000" u="none" cap="none" strike="noStrike">
              <a:solidFill>
                <a:srgbClr val="000000"/>
              </a:solidFill>
              <a:latin typeface="Open Sans"/>
              <a:ea typeface="Open Sans"/>
              <a:cs typeface="Open Sans"/>
              <a:sym typeface="Open Sans"/>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 name="Shape 94"/>
        <p:cNvGrpSpPr/>
        <p:nvPr/>
      </p:nvGrpSpPr>
      <p:grpSpPr>
        <a:xfrm>
          <a:off x="0" y="0"/>
          <a:ext cx="0" cy="0"/>
          <a:chOff x="0" y="0"/>
          <a:chExt cx="0" cy="0"/>
        </a:xfrm>
      </p:grpSpPr>
      <p:sp>
        <p:nvSpPr>
          <p:cNvPr id="95" name="Google Shape;95;p2"/>
          <p:cNvSpPr txBox="1"/>
          <p:nvPr/>
        </p:nvSpPr>
        <p:spPr>
          <a:xfrm>
            <a:off x="443400" y="1637100"/>
            <a:ext cx="6643200" cy="7229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lang="en-DE">
                <a:solidFill>
                  <a:srgbClr val="004993"/>
                </a:solidFill>
                <a:latin typeface="Open Sans"/>
                <a:ea typeface="Open Sans"/>
                <a:cs typeface="Open Sans"/>
                <a:sym typeface="Open Sans"/>
              </a:rPr>
              <a:t>Det är en uppsättning verktyg (bilder, broschyrer och kort) som utarbetats av </a:t>
            </a:r>
            <a:r>
              <a:rPr b="0" i="0" lang="en-DE" sz="1400" u="sng" cap="none" strike="noStrike">
                <a:solidFill>
                  <a:schemeClr val="hlink"/>
                </a:solidFill>
                <a:latin typeface="Open Sans"/>
                <a:ea typeface="Open Sans"/>
                <a:cs typeface="Open Sans"/>
                <a:sym typeface="Open Sans"/>
                <a:hlinkClick r:id="rId3"/>
              </a:rPr>
              <a:t>The European Network of Open Education Librarians</a:t>
            </a:r>
            <a:r>
              <a:rPr b="0" i="0" lang="en-DE" sz="1400" u="none" cap="none" strike="noStrike">
                <a:solidFill>
                  <a:srgbClr val="004993"/>
                </a:solidFill>
                <a:latin typeface="Open Sans"/>
                <a:ea typeface="Open Sans"/>
                <a:cs typeface="Open Sans"/>
                <a:sym typeface="Open Sans"/>
              </a:rPr>
              <a:t> (ENOEL). Verktygslådans syfte är att öka medvetenheten om vikten av öppen utbildning och pekar på fördelar för studenter, lärare, institutioner, samhället och bibliotekarier.</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lang="en-DE">
                <a:solidFill>
                  <a:srgbClr val="004993"/>
                </a:solidFill>
                <a:latin typeface="Open Sans"/>
                <a:ea typeface="Open Sans"/>
                <a:cs typeface="Open Sans"/>
                <a:sym typeface="Open Sans"/>
              </a:rPr>
              <a:t>Korten innehåller </a:t>
            </a:r>
            <a:r>
              <a:rPr b="1" i="0" lang="en-DE" sz="1400" u="none" cap="none" strike="noStrike">
                <a:solidFill>
                  <a:srgbClr val="004993"/>
                </a:solidFill>
                <a:latin typeface="Open Sans"/>
                <a:ea typeface="Open Sans"/>
                <a:cs typeface="Open Sans"/>
                <a:sym typeface="Open Sans"/>
              </a:rPr>
              <a:t>broschyrmallar</a:t>
            </a:r>
            <a:r>
              <a:rPr b="0" i="0" lang="en-DE" sz="1400" u="none" cap="none" strike="noStrike">
                <a:solidFill>
                  <a:srgbClr val="004993"/>
                </a:solidFill>
                <a:latin typeface="Open Sans"/>
                <a:ea typeface="Open Sans"/>
                <a:cs typeface="Open Sans"/>
                <a:sym typeface="Open Sans"/>
              </a:rPr>
              <a:t>.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Du kan använda mallarna som de är eller välja att anpassa dem </a:t>
            </a:r>
            <a:r>
              <a:rPr b="1" lang="en-DE" sz="1200">
                <a:solidFill>
                  <a:srgbClr val="004993"/>
                </a:solidFill>
                <a:latin typeface="Open Sans"/>
                <a:ea typeface="Open Sans"/>
                <a:cs typeface="Open Sans"/>
                <a:sym typeface="Open Sans"/>
              </a:rPr>
              <a:t>enligt </a:t>
            </a:r>
            <a:r>
              <a:rPr b="1" i="0" lang="en-DE" sz="1200" u="none" cap="none" strike="noStrike">
                <a:solidFill>
                  <a:srgbClr val="004993"/>
                </a:solidFill>
                <a:latin typeface="Open Sans"/>
                <a:ea typeface="Open Sans"/>
                <a:cs typeface="Open Sans"/>
                <a:sym typeface="Open Sans"/>
              </a:rPr>
              <a:t>dina egna behov. </a:t>
            </a:r>
            <a:endParaRPr b="1" sz="1200">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rPr b="1" lang="en-DE" sz="1200">
                <a:solidFill>
                  <a:srgbClr val="004993"/>
                </a:solidFill>
                <a:latin typeface="Open Sans"/>
                <a:ea typeface="Open Sans"/>
                <a:cs typeface="Open Sans"/>
                <a:sym typeface="Open Sans"/>
              </a:rPr>
              <a:t>Då du använder mallarna, </a:t>
            </a:r>
            <a:r>
              <a:rPr lang="en-DE" sz="1200">
                <a:solidFill>
                  <a:srgbClr val="004993"/>
                </a:solidFill>
                <a:latin typeface="Open Sans"/>
                <a:ea typeface="Open Sans"/>
                <a:cs typeface="Open Sans"/>
                <a:sym typeface="Open Sans"/>
              </a:rPr>
              <a:t>laddar du helt enkelt ner hela bildserien eller en enskild bild du vill använda och skriver ut dem.</a:t>
            </a:r>
            <a:endParaRPr i="0" sz="12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rPr b="1" lang="en-DE" sz="1200">
                <a:solidFill>
                  <a:srgbClr val="004993"/>
                </a:solidFill>
                <a:latin typeface="Open Sans"/>
                <a:ea typeface="Open Sans"/>
                <a:cs typeface="Open Sans"/>
                <a:sym typeface="Open Sans"/>
              </a:rPr>
              <a:t>Om du vill anpassa mallen enligt dina behov behöver du:</a:t>
            </a:r>
            <a:endParaRPr b="1" i="0" sz="1200" u="none" cap="none" strike="noStrike">
              <a:solidFill>
                <a:srgbClr val="004993"/>
              </a:solidFill>
              <a:latin typeface="Open Sans"/>
              <a:ea typeface="Open Sans"/>
              <a:cs typeface="Open Sans"/>
              <a:sym typeface="Open Sans"/>
            </a:endParaRPr>
          </a:p>
          <a:p>
            <a:pPr indent="-304800" lvl="0" marL="457200" marR="0" rtl="0" algn="l">
              <a:lnSpc>
                <a:spcPct val="115000"/>
              </a:lnSpc>
              <a:spcBef>
                <a:spcPts val="0"/>
              </a:spcBef>
              <a:spcAft>
                <a:spcPts val="0"/>
              </a:spcAft>
              <a:buClr>
                <a:srgbClr val="004993"/>
              </a:buClr>
              <a:buSzPts val="1200"/>
              <a:buFont typeface="Open Sans"/>
              <a:buChar char="-"/>
            </a:pPr>
            <a:r>
              <a:rPr lang="en-DE" sz="1200">
                <a:solidFill>
                  <a:srgbClr val="004993"/>
                </a:solidFill>
                <a:latin typeface="Open Sans"/>
                <a:ea typeface="Open Sans"/>
                <a:cs typeface="Open Sans"/>
                <a:sym typeface="Open Sans"/>
              </a:rPr>
              <a:t>Ladda ner ett verktyg du vill använda</a:t>
            </a:r>
            <a:endParaRPr b="0" i="0" sz="1200" u="none" cap="none" strike="noStrike">
              <a:solidFill>
                <a:srgbClr val="004993"/>
              </a:solidFill>
              <a:latin typeface="Open Sans"/>
              <a:ea typeface="Open Sans"/>
              <a:cs typeface="Open Sans"/>
              <a:sym typeface="Open Sans"/>
            </a:endParaRPr>
          </a:p>
          <a:p>
            <a:pPr indent="-304800" lvl="0" marL="457200" marR="0" rtl="0" algn="l">
              <a:lnSpc>
                <a:spcPct val="115000"/>
              </a:lnSpc>
              <a:spcBef>
                <a:spcPts val="0"/>
              </a:spcBef>
              <a:spcAft>
                <a:spcPts val="0"/>
              </a:spcAft>
              <a:buClr>
                <a:srgbClr val="004993"/>
              </a:buClr>
              <a:buSzPts val="1200"/>
              <a:buFont typeface="Open Sans"/>
              <a:buChar char="-"/>
            </a:pPr>
            <a:r>
              <a:rPr lang="en-DE" sz="1200">
                <a:solidFill>
                  <a:srgbClr val="004993"/>
                </a:solidFill>
                <a:latin typeface="Open Sans"/>
                <a:ea typeface="Open Sans"/>
                <a:cs typeface="Open Sans"/>
                <a:sym typeface="Open Sans"/>
              </a:rPr>
              <a:t>Anpassa den enligt dina behov (lägg till din organisations logotyp och gör andra önskade förändringar)</a:t>
            </a:r>
            <a:endParaRPr b="0" i="0" sz="1200" u="none" cap="none" strike="noStrike">
              <a:solidFill>
                <a:srgbClr val="004993"/>
              </a:solidFill>
              <a:latin typeface="Open Sans"/>
              <a:ea typeface="Open Sans"/>
              <a:cs typeface="Open Sans"/>
              <a:sym typeface="Open Sans"/>
            </a:endParaRPr>
          </a:p>
          <a:p>
            <a:pPr indent="-304800" lvl="0" marL="457200" marR="0" rtl="0" algn="l">
              <a:lnSpc>
                <a:spcPct val="115000"/>
              </a:lnSpc>
              <a:spcBef>
                <a:spcPts val="0"/>
              </a:spcBef>
              <a:spcAft>
                <a:spcPts val="0"/>
              </a:spcAft>
              <a:buClr>
                <a:srgbClr val="004993"/>
              </a:buClr>
              <a:buSzPts val="1200"/>
              <a:buFont typeface="Open Sans"/>
              <a:buChar char="-"/>
            </a:pPr>
            <a:r>
              <a:rPr lang="en-DE" sz="1200">
                <a:solidFill>
                  <a:srgbClr val="004993"/>
                </a:solidFill>
                <a:latin typeface="Open Sans"/>
                <a:ea typeface="Open Sans"/>
                <a:cs typeface="Open Sans"/>
                <a:sym typeface="Open Sans"/>
              </a:rPr>
              <a:t>Se till att den anpassade versionen har en anteckning som säger: "Detta arbete är en omarbetning av [namnet på filen (till exempel Swedish_2. OE benefits - ENOEL leaflets)] [länk till originalkällan</a:t>
            </a:r>
            <a:r>
              <a:rPr b="0" i="0" lang="en-DE" sz="1200" u="none" cap="none" strike="noStrike">
                <a:solidFill>
                  <a:srgbClr val="004993"/>
                </a:solidFill>
                <a:latin typeface="Open Sans"/>
                <a:ea typeface="Open Sans"/>
                <a:cs typeface="Open Sans"/>
                <a:sym typeface="Open Sans"/>
              </a:rPr>
              <a:t>: </a:t>
            </a:r>
            <a:r>
              <a:rPr b="0" i="0" lang="en-DE" sz="1200" u="sng" cap="none" strike="noStrike">
                <a:solidFill>
                  <a:schemeClr val="hlink"/>
                </a:solidFill>
                <a:latin typeface="Open Sans"/>
                <a:ea typeface="Open Sans"/>
                <a:cs typeface="Open Sans"/>
                <a:sym typeface="Open Sans"/>
                <a:hlinkClick r:id="rId4"/>
              </a:rPr>
              <a:t>https://zenodo.org/doi/10.5281/zenodo.5568482</a:t>
            </a:r>
            <a:r>
              <a:rPr b="0" i="0" lang="en-DE" sz="1200" u="none" cap="none" strike="noStrike">
                <a:solidFill>
                  <a:srgbClr val="004993"/>
                </a:solidFill>
                <a:latin typeface="Open Sans"/>
                <a:ea typeface="Open Sans"/>
                <a:cs typeface="Open Sans"/>
                <a:sym typeface="Open Sans"/>
              </a:rPr>
              <a:t>] by </a:t>
            </a:r>
            <a:r>
              <a:rPr b="0" i="0" lang="en-DE" sz="1200" u="sng" cap="none" strike="noStrike">
                <a:solidFill>
                  <a:schemeClr val="accent1"/>
                </a:solidFill>
                <a:latin typeface="Open Sans"/>
                <a:ea typeface="Open Sans"/>
                <a:cs typeface="Open Sans"/>
                <a:sym typeface="Open Sans"/>
                <a:hlinkClick r:id="rId5">
                  <a:extLst>
                    <a:ext uri="{A12FA001-AC4F-418D-AE19-62706E023703}">
                      <ahyp:hlinkClr val="tx"/>
                    </a:ext>
                  </a:extLst>
                </a:hlinkClick>
              </a:rPr>
              <a:t>SPARC EUROPE</a:t>
            </a:r>
            <a:r>
              <a:rPr b="0" i="0" lang="en-DE" sz="1200" u="none" cap="none" strike="noStrike">
                <a:solidFill>
                  <a:srgbClr val="004993"/>
                </a:solidFill>
                <a:latin typeface="Open Sans"/>
                <a:ea typeface="Open Sans"/>
                <a:cs typeface="Open Sans"/>
                <a:sym typeface="Open Sans"/>
              </a:rPr>
              <a:t> (ENOEL), </a:t>
            </a:r>
            <a:r>
              <a:rPr b="0" i="0" lang="en-DE" sz="1200" u="sng" cap="none" strike="noStrike">
                <a:solidFill>
                  <a:schemeClr val="hlink"/>
                </a:solidFill>
                <a:latin typeface="Open Sans"/>
                <a:ea typeface="Open Sans"/>
                <a:cs typeface="Open Sans"/>
                <a:sym typeface="Open Sans"/>
                <a:hlinkClick r:id="rId6"/>
              </a:rPr>
              <a:t>CC BY</a:t>
            </a:r>
            <a:r>
              <a:rPr b="0" i="0" lang="en-DE" sz="1200" u="none" cap="none" strike="noStrike">
                <a:solidFill>
                  <a:srgbClr val="004993"/>
                </a:solidFill>
                <a:latin typeface="Open Sans"/>
                <a:ea typeface="Open Sans"/>
                <a:cs typeface="Open Sans"/>
                <a:sym typeface="Open Sans"/>
              </a:rPr>
              <a:t>.” </a:t>
            </a:r>
            <a:endParaRPr b="0" i="0" sz="1200" u="none" cap="none" strike="noStrike">
              <a:solidFill>
                <a:srgbClr val="004993"/>
              </a:solidFill>
              <a:latin typeface="Open Sans"/>
              <a:ea typeface="Open Sans"/>
              <a:cs typeface="Open Sans"/>
              <a:sym typeface="Open Sans"/>
            </a:endParaRPr>
          </a:p>
          <a:p>
            <a:pPr indent="0" lvl="0" marL="457200" marR="0" rtl="0" algn="l">
              <a:lnSpc>
                <a:spcPct val="115000"/>
              </a:lnSpc>
              <a:spcBef>
                <a:spcPts val="0"/>
              </a:spcBef>
              <a:spcAft>
                <a:spcPts val="0"/>
              </a:spcAft>
              <a:buClr>
                <a:srgbClr val="000000"/>
              </a:buClr>
              <a:buSzPts val="14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lang="en-DE" sz="1200">
                <a:solidFill>
                  <a:srgbClr val="004993"/>
                </a:solidFill>
                <a:latin typeface="Open Sans"/>
                <a:ea typeface="Open Sans"/>
                <a:cs typeface="Open Sans"/>
                <a:sym typeface="Open Sans"/>
              </a:rPr>
              <a:t>Nedan hittar du en kort beskrivning av hur bildserien är organiserad och förslag på användningsområden för vissa sidor. Dessa är endast förslag; vi uppmuntrar dig att välja och vraka och skapa verktyg som är skräddarsydda för dina behov.</a:t>
            </a:r>
            <a:endParaRPr b="0"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b="1" lang="en-DE" sz="1200">
                <a:solidFill>
                  <a:srgbClr val="004993"/>
                </a:solidFill>
                <a:latin typeface="Open Sans"/>
                <a:ea typeface="Open Sans"/>
                <a:cs typeface="Open Sans"/>
                <a:sym typeface="Open Sans"/>
              </a:rPr>
              <a:t>Bild 3</a:t>
            </a:r>
            <a:r>
              <a:rPr lang="en-DE" sz="1200">
                <a:solidFill>
                  <a:srgbClr val="004993"/>
                </a:solidFill>
                <a:latin typeface="Open Sans"/>
                <a:ea typeface="Open Sans"/>
                <a:cs typeface="Open Sans"/>
                <a:sym typeface="Open Sans"/>
              </a:rPr>
              <a:t> ger dig ett exempel på hur mallen kan anpassas, inklusive placeringen av din organisations logotyp och attributionsförklaringen.</a:t>
            </a:r>
            <a:endParaRPr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t/>
            </a:r>
            <a:endParaRPr b="1"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b="1" lang="en-DE" sz="1200">
                <a:solidFill>
                  <a:srgbClr val="004993"/>
                </a:solidFill>
                <a:latin typeface="Open Sans"/>
                <a:ea typeface="Open Sans"/>
                <a:cs typeface="Open Sans"/>
                <a:sym typeface="Open Sans"/>
              </a:rPr>
              <a:t>Bild 4-15 </a:t>
            </a:r>
            <a:r>
              <a:rPr lang="en-DE" sz="1200">
                <a:solidFill>
                  <a:srgbClr val="004993"/>
                </a:solidFill>
                <a:latin typeface="Open Sans"/>
                <a:ea typeface="Open Sans"/>
                <a:cs typeface="Open Sans"/>
                <a:sym typeface="Open Sans"/>
              </a:rPr>
              <a:t>visar OE-fördelar för fem olika intressenter: studenter (gul bakgrund), lärare (orange bakgrund), institutioner (turkos bakgrund), alla (vit bakgrund) och bibliotekarier (ljusblå bakgrund). Du kan använda dem för att rikta dig till dessa specifika grupper.</a:t>
            </a:r>
            <a:endParaRPr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b="1" lang="en-DE" sz="1200">
                <a:solidFill>
                  <a:srgbClr val="004993"/>
                </a:solidFill>
                <a:latin typeface="Open Sans"/>
                <a:ea typeface="Open Sans"/>
                <a:cs typeface="Open Sans"/>
                <a:sym typeface="Open Sans"/>
              </a:rPr>
              <a:t>Inledande bilder för var och en av grupperna</a:t>
            </a:r>
            <a:r>
              <a:rPr lang="en-DE" sz="1200">
                <a:solidFill>
                  <a:srgbClr val="004993"/>
                </a:solidFill>
                <a:latin typeface="Open Sans"/>
                <a:ea typeface="Open Sans"/>
                <a:cs typeface="Open Sans"/>
                <a:sym typeface="Open Sans"/>
              </a:rPr>
              <a:t> (bilder 4, 7, 10, 12, 14) visar vad ENOEL anser vara de mest avgörande fördelarna för varje grupp. </a:t>
            </a:r>
            <a:r>
              <a:rPr b="1" lang="en-DE" sz="1200">
                <a:solidFill>
                  <a:srgbClr val="004993"/>
                </a:solidFill>
                <a:latin typeface="Open Sans"/>
                <a:ea typeface="Open Sans"/>
                <a:cs typeface="Open Sans"/>
                <a:sym typeface="Open Sans"/>
              </a:rPr>
              <a:t>Återstående bilder i varje grupp</a:t>
            </a:r>
            <a:r>
              <a:rPr lang="en-DE" sz="1200">
                <a:solidFill>
                  <a:srgbClr val="004993"/>
                </a:solidFill>
                <a:latin typeface="Open Sans"/>
                <a:ea typeface="Open Sans"/>
                <a:cs typeface="Open Sans"/>
                <a:sym typeface="Open Sans"/>
              </a:rPr>
              <a:t> beskriver andra förmåner (bilder 5-6 för studenter, 8-9 för lärare, 11 för institutioner, 13 för alla och 15 för bibliotekarier).</a:t>
            </a:r>
            <a:endParaRPr i="0" sz="1200" u="none" cap="none" strike="noStrike">
              <a:solidFill>
                <a:srgbClr val="000000"/>
              </a:solidFill>
              <a:latin typeface="Open Sans"/>
              <a:ea typeface="Open Sans"/>
              <a:cs typeface="Open Sans"/>
              <a:sym typeface="Open Sans"/>
            </a:endParaRPr>
          </a:p>
        </p:txBody>
      </p:sp>
      <p:pic>
        <p:nvPicPr>
          <p:cNvPr id="96" name="Google Shape;96;p2"/>
          <p:cNvPicPr preferRelativeResize="0"/>
          <p:nvPr/>
        </p:nvPicPr>
        <p:blipFill rotWithShape="1">
          <a:blip r:embed="rId7">
            <a:alphaModFix/>
          </a:blip>
          <a:srcRect b="0" l="0" r="0" t="0"/>
          <a:stretch/>
        </p:blipFill>
        <p:spPr>
          <a:xfrm>
            <a:off x="569400" y="304481"/>
            <a:ext cx="1517901" cy="1152338"/>
          </a:xfrm>
          <a:prstGeom prst="rect">
            <a:avLst/>
          </a:prstGeom>
          <a:noFill/>
          <a:ln>
            <a:noFill/>
          </a:ln>
        </p:spPr>
      </p:pic>
      <p:sp>
        <p:nvSpPr>
          <p:cNvPr id="97" name="Google Shape;97;p2"/>
          <p:cNvSpPr txBox="1"/>
          <p:nvPr/>
        </p:nvSpPr>
        <p:spPr>
          <a:xfrm>
            <a:off x="591700" y="404750"/>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sp>
        <p:nvSpPr>
          <p:cNvPr id="98" name="Google Shape;98;p2"/>
          <p:cNvSpPr txBox="1"/>
          <p:nvPr/>
        </p:nvSpPr>
        <p:spPr>
          <a:xfrm>
            <a:off x="2502650" y="829475"/>
            <a:ext cx="3520800" cy="708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700"/>
              <a:buFont typeface="Arial"/>
              <a:buNone/>
            </a:pPr>
            <a:r>
              <a:rPr b="1" i="0" lang="en-DE" sz="1700" u="none" cap="none" strike="noStrike">
                <a:solidFill>
                  <a:srgbClr val="004993"/>
                </a:solidFill>
                <a:latin typeface="Open Sans"/>
                <a:ea typeface="Open Sans"/>
                <a:cs typeface="Open Sans"/>
                <a:sym typeface="Open Sans"/>
              </a:rPr>
              <a:t>Välkommen till </a:t>
            </a:r>
            <a:r>
              <a:rPr b="1" lang="en-DE" sz="1700">
                <a:solidFill>
                  <a:srgbClr val="004993"/>
                </a:solidFill>
                <a:latin typeface="Open Sans"/>
                <a:ea typeface="Open Sans"/>
                <a:cs typeface="Open Sans"/>
                <a:sym typeface="Open Sans"/>
              </a:rPr>
              <a:t>dessa verktyg för öppen utbildning</a:t>
            </a:r>
            <a:r>
              <a:rPr b="1" i="0" lang="en-DE" sz="1700" u="none" cap="none" strike="noStrike">
                <a:solidFill>
                  <a:srgbClr val="004993"/>
                </a:solidFill>
                <a:latin typeface="Open Sans"/>
                <a:ea typeface="Open Sans"/>
                <a:cs typeface="Open Sans"/>
                <a:sym typeface="Open Sans"/>
              </a:rPr>
              <a:t>! </a:t>
            </a:r>
            <a:endParaRPr b="0" i="0" sz="1700" u="none" cap="none" strike="noStrike">
              <a:solidFill>
                <a:srgbClr val="00000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sp>
        <p:nvSpPr>
          <p:cNvPr id="103" name="Google Shape;103;p3"/>
          <p:cNvSpPr/>
          <p:nvPr/>
        </p:nvSpPr>
        <p:spPr>
          <a:xfrm>
            <a:off x="182250" y="180975"/>
            <a:ext cx="7228200" cy="3718800"/>
          </a:xfrm>
          <a:prstGeom prst="rect">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4" name="Google Shape;104;p3"/>
          <p:cNvSpPr/>
          <p:nvPr/>
        </p:nvSpPr>
        <p:spPr>
          <a:xfrm>
            <a:off x="182250" y="3899650"/>
            <a:ext cx="5904300" cy="57942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105" name="Google Shape;105;p3"/>
          <p:cNvSpPr/>
          <p:nvPr/>
        </p:nvSpPr>
        <p:spPr>
          <a:xfrm>
            <a:off x="2396100" y="2695500"/>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6" name="Google Shape;106;p3"/>
          <p:cNvSpPr/>
          <p:nvPr/>
        </p:nvSpPr>
        <p:spPr>
          <a:xfrm>
            <a:off x="4642650" y="5612513"/>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07" name="Google Shape;107;p3"/>
          <p:cNvPicPr preferRelativeResize="0"/>
          <p:nvPr/>
        </p:nvPicPr>
        <p:blipFill rotWithShape="1">
          <a:blip r:embed="rId3">
            <a:alphaModFix/>
          </a:blip>
          <a:srcRect b="0" l="0" r="0" t="0"/>
          <a:stretch/>
        </p:blipFill>
        <p:spPr>
          <a:xfrm>
            <a:off x="182250" y="9963525"/>
            <a:ext cx="1232114" cy="431100"/>
          </a:xfrm>
          <a:prstGeom prst="rect">
            <a:avLst/>
          </a:prstGeom>
          <a:noFill/>
          <a:ln>
            <a:noFill/>
          </a:ln>
        </p:spPr>
      </p:pic>
      <p:pic>
        <p:nvPicPr>
          <p:cNvPr id="108" name="Google Shape;108;p3"/>
          <p:cNvPicPr preferRelativeResize="0"/>
          <p:nvPr/>
        </p:nvPicPr>
        <p:blipFill rotWithShape="1">
          <a:blip r:embed="rId4">
            <a:alphaModFix/>
          </a:blip>
          <a:srcRect b="0" l="0" r="0" t="0"/>
          <a:stretch/>
        </p:blipFill>
        <p:spPr>
          <a:xfrm>
            <a:off x="569400" y="562956"/>
            <a:ext cx="1517901" cy="1152338"/>
          </a:xfrm>
          <a:prstGeom prst="rect">
            <a:avLst/>
          </a:prstGeom>
          <a:noFill/>
          <a:ln>
            <a:noFill/>
          </a:ln>
        </p:spPr>
      </p:pic>
      <p:sp>
        <p:nvSpPr>
          <p:cNvPr id="109" name="Google Shape;109;p3"/>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sp>
        <p:nvSpPr>
          <p:cNvPr id="110" name="Google Shape;110;p3"/>
          <p:cNvSpPr txBox="1"/>
          <p:nvPr/>
        </p:nvSpPr>
        <p:spPr>
          <a:xfrm>
            <a:off x="493200" y="22295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lang="en-DE" sz="1200">
                <a:solidFill>
                  <a:srgbClr val="004993"/>
                </a:solidFill>
                <a:latin typeface="Open Sans"/>
                <a:ea typeface="Open Sans"/>
                <a:cs typeface="Open Sans"/>
                <a:sym typeface="Open Sans"/>
              </a:rPr>
              <a:t>From </a:t>
            </a:r>
            <a:r>
              <a:rPr b="1" i="0" lang="en-DE" sz="1200" u="none" cap="none" strike="noStrike">
                <a:solidFill>
                  <a:srgbClr val="004993"/>
                </a:solidFill>
                <a:latin typeface="Open Sans"/>
                <a:ea typeface="Open Sans"/>
                <a:cs typeface="Open Sans"/>
                <a:sym typeface="Open Sans"/>
              </a:rPr>
              <a:t>UNESCO Recommendation on Open Educational Resources</a:t>
            </a:r>
            <a:endParaRPr b="1" i="0" sz="1200" u="none" cap="none" strike="noStrike">
              <a:solidFill>
                <a:srgbClr val="004993"/>
              </a:solidFill>
              <a:latin typeface="Open Sans"/>
              <a:ea typeface="Open Sans"/>
              <a:cs typeface="Open Sans"/>
              <a:sym typeface="Open Sans"/>
            </a:endParaRPr>
          </a:p>
          <a:p>
            <a:pPr indent="0" lvl="0" marL="0" marR="0" rtl="0" algn="l">
              <a:lnSpc>
                <a:spcPct val="50000"/>
              </a:lnSpc>
              <a:spcBef>
                <a:spcPts val="1200"/>
              </a:spcBef>
              <a:spcAft>
                <a:spcPts val="0"/>
              </a:spcAft>
              <a:buClr>
                <a:srgbClr val="000000"/>
              </a:buClr>
              <a:buSzPts val="1200"/>
              <a:buFont typeface="Arial"/>
              <a:buNone/>
            </a:pPr>
            <a:r>
              <a:rPr b="0" i="0" lang="en-DE" sz="1200" u="sng" cap="none" strike="noStrike">
                <a:solidFill>
                  <a:schemeClr val="hlink"/>
                </a:solidFill>
                <a:latin typeface="Open Sans"/>
                <a:ea typeface="Open Sans"/>
                <a:cs typeface="Open Sans"/>
                <a:sym typeface="Open Sans"/>
                <a:hlinkClick r:id="rId5"/>
              </a:rPr>
              <a:t>https://tinyurl.com/openedrec</a:t>
            </a:r>
            <a:r>
              <a:rPr b="0" i="0" lang="en-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111" name="Google Shape;111;p3"/>
          <p:cNvSpPr txBox="1"/>
          <p:nvPr/>
        </p:nvSpPr>
        <p:spPr>
          <a:xfrm>
            <a:off x="2357725" y="459425"/>
            <a:ext cx="4629300" cy="1693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"Open Educational Resources (OER) </a:t>
            </a:r>
            <a:r>
              <a:rPr b="0" i="0" lang="en-DE" sz="1400" u="none" cap="none" strike="noStrike">
                <a:solidFill>
                  <a:srgbClr val="004993"/>
                </a:solidFill>
                <a:latin typeface="Open Sans"/>
                <a:ea typeface="Open Sans"/>
                <a:cs typeface="Open Sans"/>
                <a:sym typeface="Open Sans"/>
              </a:rPr>
              <a:t>are learning, teaching and research materials in </a:t>
            </a:r>
            <a:r>
              <a:rPr b="1" i="0" lang="en-DE" sz="1400" u="none" cap="none" strike="noStrike">
                <a:solidFill>
                  <a:srgbClr val="004993"/>
                </a:solidFill>
                <a:latin typeface="Open Sans"/>
                <a:ea typeface="Open Sans"/>
                <a:cs typeface="Open Sans"/>
                <a:sym typeface="Open Sans"/>
              </a:rPr>
              <a:t>any format and medium</a:t>
            </a:r>
            <a:r>
              <a:rPr b="0" i="0" lang="en-DE" sz="1400" u="none" cap="none" strike="noStrike">
                <a:solidFill>
                  <a:srgbClr val="004993"/>
                </a:solidFill>
                <a:latin typeface="Open Sans"/>
                <a:ea typeface="Open Sans"/>
                <a:cs typeface="Open Sans"/>
                <a:sym typeface="Open Sans"/>
              </a:rPr>
              <a:t> that reside in the public domain or are under copyright that have been released under an </a:t>
            </a:r>
            <a:r>
              <a:rPr b="1" i="0" lang="en-DE" sz="1400" u="none" cap="none" strike="noStrike">
                <a:solidFill>
                  <a:srgbClr val="004993"/>
                </a:solidFill>
                <a:latin typeface="Open Sans"/>
                <a:ea typeface="Open Sans"/>
                <a:cs typeface="Open Sans"/>
                <a:sym typeface="Open Sans"/>
              </a:rPr>
              <a:t>open license</a:t>
            </a:r>
            <a:r>
              <a:rPr b="0" i="0" lang="en-DE" sz="1400" u="none" cap="none" strike="noStrike">
                <a:solidFill>
                  <a:srgbClr val="004993"/>
                </a:solidFill>
                <a:latin typeface="Open Sans"/>
                <a:ea typeface="Open Sans"/>
                <a:cs typeface="Open Sans"/>
                <a:sym typeface="Open Sans"/>
              </a:rPr>
              <a:t>, that permit no-cost access, re-use, re-purpose, adaptation and redistribution by others."</a:t>
            </a:r>
            <a:endParaRPr b="0" i="0" sz="1700" u="none" cap="none" strike="noStrike">
              <a:solidFill>
                <a:srgbClr val="000000"/>
              </a:solidFill>
              <a:latin typeface="Open Sans"/>
              <a:ea typeface="Open Sans"/>
              <a:cs typeface="Open Sans"/>
              <a:sym typeface="Open Sans"/>
            </a:endParaRPr>
          </a:p>
        </p:txBody>
      </p:sp>
      <p:sp>
        <p:nvSpPr>
          <p:cNvPr id="112" name="Google Shape;112;p3"/>
          <p:cNvSpPr txBox="1"/>
          <p:nvPr/>
        </p:nvSpPr>
        <p:spPr>
          <a:xfrm>
            <a:off x="493200" y="4429400"/>
            <a:ext cx="5382000" cy="4833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lang="en-DE" sz="1800">
                <a:solidFill>
                  <a:schemeClr val="lt1"/>
                </a:solidFill>
                <a:latin typeface="Open Sans"/>
                <a:ea typeface="Open Sans"/>
                <a:cs typeface="Open Sans"/>
                <a:sym typeface="Open Sans"/>
              </a:rPr>
              <a:t>Fördelar med öppen utbildning för </a:t>
            </a:r>
            <a:r>
              <a:rPr b="1" lang="en-DE" sz="1800">
                <a:solidFill>
                  <a:srgbClr val="FFDE59"/>
                </a:solidFill>
                <a:latin typeface="Open Sans"/>
                <a:ea typeface="Open Sans"/>
                <a:cs typeface="Open Sans"/>
                <a:sym typeface="Open Sans"/>
              </a:rPr>
              <a:t>studenter</a:t>
            </a:r>
            <a:br>
              <a:rPr b="1" lang="en-DE" sz="1800">
                <a:solidFill>
                  <a:srgbClr val="FFDE59"/>
                </a:solidFill>
                <a:latin typeface="Open Sans"/>
                <a:ea typeface="Open Sans"/>
                <a:cs typeface="Open Sans"/>
                <a:sym typeface="Open Sans"/>
              </a:rPr>
            </a:br>
            <a:endParaRPr b="1" i="0" sz="1800" u="none" cap="none" strike="noStrike">
              <a:solidFill>
                <a:srgbClr val="FFDE59"/>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rPr b="1" lang="en-DE">
                <a:solidFill>
                  <a:srgbClr val="004993"/>
                </a:solidFill>
                <a:latin typeface="Open Sans"/>
                <a:ea typeface="Open Sans"/>
                <a:cs typeface="Open Sans"/>
                <a:sym typeface="Open Sans"/>
              </a:rPr>
              <a:t>Säkerställ varaktig åtkomst: </a:t>
            </a:r>
            <a:r>
              <a:rPr lang="en-DE">
                <a:solidFill>
                  <a:srgbClr val="004993"/>
                </a:solidFill>
                <a:latin typeface="Open Sans"/>
                <a:ea typeface="Open Sans"/>
                <a:cs typeface="Open Sans"/>
                <a:sym typeface="Open Sans"/>
              </a:rPr>
              <a:t>Studenter har tillgång till lärresurserna även efter att de har slutfört sin kurs.</a:t>
            </a:r>
            <a:br>
              <a:rPr lang="en-DE">
                <a:solidFill>
                  <a:srgbClr val="004993"/>
                </a:solidFill>
                <a:latin typeface="Open Sans"/>
                <a:ea typeface="Open Sans"/>
                <a:cs typeface="Open Sans"/>
                <a:sym typeface="Open Sans"/>
              </a:rPr>
            </a:br>
            <a:endParaRPr>
              <a:solidFill>
                <a:srgbClr val="004993"/>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rPr b="1" lang="en-DE">
                <a:solidFill>
                  <a:srgbClr val="004993"/>
                </a:solidFill>
                <a:latin typeface="Open Sans"/>
                <a:ea typeface="Open Sans"/>
                <a:cs typeface="Open Sans"/>
                <a:sym typeface="Open Sans"/>
              </a:rPr>
              <a:t>Stöd inkludering: </a:t>
            </a:r>
            <a:r>
              <a:rPr lang="en-DE">
                <a:solidFill>
                  <a:srgbClr val="004993"/>
                </a:solidFill>
                <a:latin typeface="Open Sans"/>
                <a:ea typeface="Open Sans"/>
                <a:cs typeface="Open Sans"/>
                <a:sym typeface="Open Sans"/>
              </a:rPr>
              <a:t>OER kan anpassas för att återspegla studenters profiler och situation, samt tillgodose inkluderingsbehov på olika nivåer.</a:t>
            </a:r>
            <a:endParaRPr>
              <a:solidFill>
                <a:srgbClr val="004993"/>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t/>
            </a:r>
            <a:endParaRPr>
              <a:solidFill>
                <a:srgbClr val="004993"/>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rPr b="1" lang="en-DE">
                <a:solidFill>
                  <a:srgbClr val="004993"/>
                </a:solidFill>
                <a:latin typeface="Open Sans"/>
                <a:ea typeface="Open Sans"/>
                <a:cs typeface="Open Sans"/>
                <a:sym typeface="Open Sans"/>
              </a:rPr>
              <a:t>Främja diversifiering av lärande: </a:t>
            </a:r>
            <a:r>
              <a:rPr lang="en-DE">
                <a:solidFill>
                  <a:srgbClr val="004993"/>
                </a:solidFill>
                <a:latin typeface="Open Sans"/>
                <a:ea typeface="Open Sans"/>
                <a:cs typeface="Open Sans"/>
                <a:sym typeface="Open Sans"/>
              </a:rPr>
              <a:t>OER är tillgängliga var, när och hur ofta som helst (underskatta inte värdet av repetition!), och från en mängd olika enheter och format. OER stöder också icke-formella och mindre formella lärmiljöer.</a:t>
            </a:r>
            <a:endParaRPr>
              <a:solidFill>
                <a:srgbClr val="004993"/>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t/>
            </a:r>
            <a:endParaRPr>
              <a:solidFill>
                <a:srgbClr val="004993"/>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rPr b="1" lang="en-DE">
                <a:solidFill>
                  <a:srgbClr val="004993"/>
                </a:solidFill>
                <a:latin typeface="Open Sans"/>
                <a:ea typeface="Open Sans"/>
                <a:cs typeface="Open Sans"/>
                <a:sym typeface="Open Sans"/>
              </a:rPr>
              <a:t>Främja livslångt lärande: </a:t>
            </a:r>
            <a:r>
              <a:rPr lang="en-DE">
                <a:solidFill>
                  <a:srgbClr val="004993"/>
                </a:solidFill>
                <a:latin typeface="Open Sans"/>
                <a:ea typeface="Open Sans"/>
                <a:cs typeface="Open Sans"/>
                <a:sym typeface="Open Sans"/>
              </a:rPr>
              <a:t>OER är tillgängliga för vem som helst, i alla åldrar, när man vill lära sig något nytt eller gå tillbaka till något för att fräscha upp minnet.</a:t>
            </a:r>
            <a:endParaRPr>
              <a:solidFill>
                <a:srgbClr val="004993"/>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t/>
            </a:r>
            <a:endParaRPr>
              <a:solidFill>
                <a:srgbClr val="004993"/>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rPr b="1" lang="en-DE">
                <a:solidFill>
                  <a:srgbClr val="004993"/>
                </a:solidFill>
                <a:latin typeface="Open Sans"/>
                <a:ea typeface="Open Sans"/>
                <a:cs typeface="Open Sans"/>
                <a:sym typeface="Open Sans"/>
              </a:rPr>
              <a:t>Spara i kostnader: </a:t>
            </a:r>
            <a:r>
              <a:rPr lang="en-DE">
                <a:solidFill>
                  <a:srgbClr val="004993"/>
                </a:solidFill>
                <a:latin typeface="Open Sans"/>
                <a:ea typeface="Open Sans"/>
                <a:cs typeface="Open Sans"/>
                <a:sym typeface="Open Sans"/>
              </a:rPr>
              <a:t>Höga priser kan leda till att studenter använder äldre versioner av vissa publikationer; med OER är detta inget problem.</a:t>
            </a:r>
            <a:endParaRPr b="1">
              <a:solidFill>
                <a:srgbClr val="004993"/>
              </a:solidFill>
              <a:latin typeface="Open Sans"/>
              <a:ea typeface="Open Sans"/>
              <a:cs typeface="Open Sans"/>
              <a:sym typeface="Open Sans"/>
            </a:endParaRPr>
          </a:p>
        </p:txBody>
      </p:sp>
      <p:sp>
        <p:nvSpPr>
          <p:cNvPr id="113" name="Google Shape;113;p3"/>
          <p:cNvSpPr txBox="1"/>
          <p:nvPr/>
        </p:nvSpPr>
        <p:spPr>
          <a:xfrm>
            <a:off x="4943375" y="2610476"/>
            <a:ext cx="2295300" cy="831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FF0000"/>
                </a:solidFill>
                <a:latin typeface="Arial"/>
                <a:ea typeface="Arial"/>
                <a:cs typeface="Arial"/>
                <a:sym typeface="Arial"/>
              </a:rPr>
              <a:t>EX</a:t>
            </a:r>
            <a:r>
              <a:rPr b="1" lang="en-DE">
                <a:solidFill>
                  <a:srgbClr val="FF0000"/>
                </a:solidFill>
              </a:rPr>
              <a:t>EMPEL PÅ MODIFIERINGAR ENLIGT DINA BEHOV</a:t>
            </a:r>
            <a:endParaRPr b="1" i="0" sz="1400" u="none" cap="none" strike="noStrike">
              <a:solidFill>
                <a:srgbClr val="FF0000"/>
              </a:solidFill>
              <a:latin typeface="Arial"/>
              <a:ea typeface="Arial"/>
              <a:cs typeface="Arial"/>
              <a:sym typeface="Arial"/>
            </a:endParaRPr>
          </a:p>
        </p:txBody>
      </p:sp>
      <p:sp>
        <p:nvSpPr>
          <p:cNvPr id="114" name="Google Shape;114;p3"/>
          <p:cNvSpPr txBox="1"/>
          <p:nvPr/>
        </p:nvSpPr>
        <p:spPr>
          <a:xfrm>
            <a:off x="3302350" y="2826025"/>
            <a:ext cx="1340400" cy="877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lang="en-DE" sz="1500">
                <a:solidFill>
                  <a:srgbClr val="FF0000"/>
                </a:solidFill>
              </a:rPr>
              <a:t>Lägg till attribut-</a:t>
            </a:r>
            <a:endParaRPr b="1" sz="1500">
              <a:solidFill>
                <a:srgbClr val="FF0000"/>
              </a:solidFill>
            </a:endParaRPr>
          </a:p>
          <a:p>
            <a:pPr indent="0" lvl="0" marL="0" marR="0" rtl="0" algn="l">
              <a:lnSpc>
                <a:spcPct val="100000"/>
              </a:lnSpc>
              <a:spcBef>
                <a:spcPts val="0"/>
              </a:spcBef>
              <a:spcAft>
                <a:spcPts val="0"/>
              </a:spcAft>
              <a:buClr>
                <a:srgbClr val="000000"/>
              </a:buClr>
              <a:buSzPts val="1400"/>
              <a:buFont typeface="Arial"/>
              <a:buNone/>
            </a:pPr>
            <a:r>
              <a:rPr b="1" lang="en-DE" sz="1500">
                <a:solidFill>
                  <a:srgbClr val="FF0000"/>
                </a:solidFill>
              </a:rPr>
              <a:t>förklaringen</a:t>
            </a:r>
            <a:endParaRPr b="1" i="0" sz="1500" u="none" cap="none" strike="noStrike">
              <a:solidFill>
                <a:srgbClr val="FF0000"/>
              </a:solidFill>
              <a:latin typeface="Arial"/>
              <a:ea typeface="Arial"/>
              <a:cs typeface="Arial"/>
              <a:sym typeface="Arial"/>
            </a:endParaRPr>
          </a:p>
        </p:txBody>
      </p:sp>
      <p:sp>
        <p:nvSpPr>
          <p:cNvPr id="115" name="Google Shape;115;p3"/>
          <p:cNvSpPr/>
          <p:nvPr/>
        </p:nvSpPr>
        <p:spPr>
          <a:xfrm>
            <a:off x="6461675" y="9031575"/>
            <a:ext cx="446100" cy="831300"/>
          </a:xfrm>
          <a:prstGeom prst="downArrow">
            <a:avLst>
              <a:gd fmla="val 50000" name="adj1"/>
              <a:gd fmla="val 50000" name="adj2"/>
            </a:avLst>
          </a:prstGeom>
          <a:solidFill>
            <a:srgbClr val="FF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6" name="Google Shape;116;p3"/>
          <p:cNvSpPr txBox="1"/>
          <p:nvPr/>
        </p:nvSpPr>
        <p:spPr>
          <a:xfrm>
            <a:off x="5875200" y="8115250"/>
            <a:ext cx="1684200" cy="8313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400"/>
              <a:buFont typeface="Arial"/>
              <a:buNone/>
            </a:pPr>
            <a:r>
              <a:rPr b="1" lang="en-DE">
                <a:solidFill>
                  <a:srgbClr val="FF0000"/>
                </a:solidFill>
              </a:rPr>
              <a:t>Lägg till organisationens logo</a:t>
            </a:r>
            <a:endParaRPr b="1" i="0" sz="1400" u="none" cap="none" strike="noStrike">
              <a:solidFill>
                <a:srgbClr val="FF0000"/>
              </a:solidFill>
              <a:latin typeface="Arial"/>
              <a:ea typeface="Arial"/>
              <a:cs typeface="Arial"/>
              <a:sym typeface="Arial"/>
            </a:endParaRPr>
          </a:p>
        </p:txBody>
      </p:sp>
      <p:sp>
        <p:nvSpPr>
          <p:cNvPr id="117" name="Google Shape;117;p3"/>
          <p:cNvSpPr txBox="1"/>
          <p:nvPr/>
        </p:nvSpPr>
        <p:spPr>
          <a:xfrm>
            <a:off x="493200" y="2786975"/>
            <a:ext cx="1902900" cy="8430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700"/>
              <a:buFont typeface="Arial"/>
              <a:buNone/>
            </a:pPr>
            <a:r>
              <a:rPr b="0" i="0" lang="en-DE" sz="900" u="none" cap="none" strike="noStrike">
                <a:solidFill>
                  <a:srgbClr val="000000"/>
                </a:solidFill>
                <a:latin typeface="Open Sans"/>
                <a:ea typeface="Open Sans"/>
                <a:cs typeface="Open Sans"/>
                <a:sym typeface="Open Sans"/>
              </a:rPr>
              <a:t>This work is a derivative of “</a:t>
            </a:r>
            <a:r>
              <a:rPr b="0" i="0" lang="en-DE" sz="900" u="none" cap="none" strike="noStrike">
                <a:solidFill>
                  <a:schemeClr val="dk1"/>
                </a:solidFill>
                <a:latin typeface="Open Sans"/>
                <a:ea typeface="Open Sans"/>
                <a:cs typeface="Open Sans"/>
                <a:sym typeface="Open Sans"/>
              </a:rPr>
              <a:t>2. OE Benefits - ENOEL leaflets</a:t>
            </a:r>
            <a:r>
              <a:rPr b="0" i="0" lang="en-DE" sz="900" u="none" cap="none" strike="noStrike">
                <a:solidFill>
                  <a:srgbClr val="000000"/>
                </a:solidFill>
                <a:latin typeface="Open Sans"/>
                <a:ea typeface="Open Sans"/>
                <a:cs typeface="Open Sans"/>
                <a:sym typeface="Open Sans"/>
              </a:rPr>
              <a:t>”,</a:t>
            </a:r>
            <a:endParaRPr b="0" i="0" sz="900" u="none" cap="none" strike="noStrike">
              <a:solidFill>
                <a:srgbClr val="000000"/>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700"/>
              <a:buFont typeface="Arial"/>
              <a:buNone/>
            </a:pPr>
            <a:r>
              <a:rPr b="0" i="0" lang="en-DE" sz="900" u="sng" cap="none" strike="noStrike">
                <a:solidFill>
                  <a:schemeClr val="hlink"/>
                </a:solidFill>
                <a:latin typeface="Open Sans"/>
                <a:ea typeface="Open Sans"/>
                <a:cs typeface="Open Sans"/>
                <a:sym typeface="Open Sans"/>
                <a:hlinkClick r:id="rId6"/>
              </a:rPr>
              <a:t>https://zenodo.org/doi/10.5281/zenodo.5568482</a:t>
            </a:r>
            <a:r>
              <a:rPr b="0" i="0" lang="en-DE" sz="900" u="none" cap="none" strike="noStrike">
                <a:solidFill>
                  <a:srgbClr val="000000"/>
                </a:solidFill>
                <a:latin typeface="Open Sans"/>
                <a:ea typeface="Open Sans"/>
                <a:cs typeface="Open Sans"/>
                <a:sym typeface="Open Sans"/>
              </a:rPr>
              <a:t>, by </a:t>
            </a:r>
            <a:r>
              <a:rPr b="0" i="0" lang="en-DE" sz="900" u="sng" cap="none" strike="noStrike">
                <a:solidFill>
                  <a:srgbClr val="0097A7"/>
                </a:solidFill>
                <a:latin typeface="Open Sans"/>
                <a:ea typeface="Open Sans"/>
                <a:cs typeface="Open Sans"/>
                <a:sym typeface="Open Sans"/>
                <a:hlinkClick r:id="rId7">
                  <a:extLst>
                    <a:ext uri="{A12FA001-AC4F-418D-AE19-62706E023703}">
                      <ahyp:hlinkClr val="tx"/>
                    </a:ext>
                  </a:extLst>
                </a:hlinkClick>
              </a:rPr>
              <a:t>SPARC EUROPE</a:t>
            </a:r>
            <a:r>
              <a:rPr b="0" i="0" lang="en-DE" sz="900" u="none" cap="none" strike="noStrike">
                <a:solidFill>
                  <a:srgbClr val="004993"/>
                </a:solidFill>
                <a:latin typeface="Open Sans"/>
                <a:ea typeface="Open Sans"/>
                <a:cs typeface="Open Sans"/>
                <a:sym typeface="Open Sans"/>
              </a:rPr>
              <a:t> </a:t>
            </a:r>
            <a:r>
              <a:rPr b="0" i="0" lang="en-DE" sz="900" u="none" cap="none" strike="noStrike">
                <a:solidFill>
                  <a:srgbClr val="000000"/>
                </a:solidFill>
                <a:latin typeface="Open Sans"/>
                <a:ea typeface="Open Sans"/>
                <a:cs typeface="Open Sans"/>
                <a:sym typeface="Open Sans"/>
              </a:rPr>
              <a:t>(ENOEL) </a:t>
            </a:r>
            <a:r>
              <a:rPr b="0" i="0" lang="en-DE" sz="900" u="sng" cap="none" strike="noStrike">
                <a:solidFill>
                  <a:srgbClr val="0097A7"/>
                </a:solidFill>
                <a:latin typeface="Open Sans"/>
                <a:ea typeface="Open Sans"/>
                <a:cs typeface="Open Sans"/>
                <a:sym typeface="Open Sans"/>
                <a:hlinkClick r:id="rId8">
                  <a:extLst>
                    <a:ext uri="{A12FA001-AC4F-418D-AE19-62706E023703}">
                      <ahyp:hlinkClr val="tx"/>
                    </a:ext>
                  </a:extLst>
                </a:hlinkClick>
              </a:rPr>
              <a:t>CC BY</a:t>
            </a:r>
            <a:endParaRPr b="0" i="0" sz="900" u="none" cap="none" strike="noStrike">
              <a:solidFill>
                <a:srgbClr val="000000"/>
              </a:solidFill>
              <a:latin typeface="Open Sans"/>
              <a:ea typeface="Open Sans"/>
              <a:cs typeface="Open Sans"/>
              <a:sym typeface="Open Sans"/>
            </a:endParaRPr>
          </a:p>
        </p:txBody>
      </p:sp>
      <p:sp>
        <p:nvSpPr>
          <p:cNvPr id="118" name="Google Shape;118;p3"/>
          <p:cNvSpPr txBox="1"/>
          <p:nvPr/>
        </p:nvSpPr>
        <p:spPr>
          <a:xfrm>
            <a:off x="5773325" y="9997650"/>
            <a:ext cx="1518000" cy="4002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400"/>
              <a:buFont typeface="Arial"/>
              <a:buNone/>
            </a:pPr>
            <a:r>
              <a:rPr b="0" i="0" lang="en-DE" sz="1400" u="none" cap="none" strike="noStrike">
                <a:solidFill>
                  <a:srgbClr val="000000"/>
                </a:solidFill>
                <a:latin typeface="Calibri"/>
                <a:ea typeface="Calibri"/>
                <a:cs typeface="Calibri"/>
                <a:sym typeface="Calibri"/>
              </a:rPr>
              <a:t>your logo here</a:t>
            </a:r>
            <a:endParaRPr b="0" i="0" sz="1400" u="none" cap="none" strike="noStrike">
              <a:solidFill>
                <a:srgbClr val="000000"/>
              </a:solidFill>
              <a:latin typeface="Calibri"/>
              <a:ea typeface="Calibri"/>
              <a:cs typeface="Calibri"/>
              <a:sym typeface="Calibri"/>
            </a:endParaRPr>
          </a:p>
        </p:txBody>
      </p:sp>
      <p:sp>
        <p:nvSpPr>
          <p:cNvPr id="119" name="Google Shape;119;p3"/>
          <p:cNvSpPr/>
          <p:nvPr/>
        </p:nvSpPr>
        <p:spPr>
          <a:xfrm>
            <a:off x="2558650" y="3035900"/>
            <a:ext cx="743700" cy="400200"/>
          </a:xfrm>
          <a:prstGeom prst="leftArrow">
            <a:avLst>
              <a:gd fmla="val 50000" name="adj1"/>
              <a:gd fmla="val 50000" name="adj2"/>
            </a:avLst>
          </a:prstGeom>
          <a:solidFill>
            <a:srgbClr val="FF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 name="Shape 123"/>
        <p:cNvGrpSpPr/>
        <p:nvPr/>
      </p:nvGrpSpPr>
      <p:grpSpPr>
        <a:xfrm>
          <a:off x="0" y="0"/>
          <a:ext cx="0" cy="0"/>
          <a:chOff x="0" y="0"/>
          <a:chExt cx="0" cy="0"/>
        </a:xfrm>
      </p:grpSpPr>
      <p:sp>
        <p:nvSpPr>
          <p:cNvPr id="124" name="Google Shape;124;p4"/>
          <p:cNvSpPr/>
          <p:nvPr/>
        </p:nvSpPr>
        <p:spPr>
          <a:xfrm>
            <a:off x="182250" y="180975"/>
            <a:ext cx="7228200" cy="3718800"/>
          </a:xfrm>
          <a:prstGeom prst="rect">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5" name="Google Shape;125;p4"/>
          <p:cNvSpPr/>
          <p:nvPr/>
        </p:nvSpPr>
        <p:spPr>
          <a:xfrm>
            <a:off x="182250" y="3899650"/>
            <a:ext cx="5904300" cy="57942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126" name="Google Shape;126;p4"/>
          <p:cNvSpPr/>
          <p:nvPr/>
        </p:nvSpPr>
        <p:spPr>
          <a:xfrm>
            <a:off x="2396100" y="2695500"/>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7" name="Google Shape;127;p4"/>
          <p:cNvSpPr/>
          <p:nvPr/>
        </p:nvSpPr>
        <p:spPr>
          <a:xfrm>
            <a:off x="4642650" y="5612513"/>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28" name="Google Shape;128;p4"/>
          <p:cNvPicPr preferRelativeResize="0"/>
          <p:nvPr/>
        </p:nvPicPr>
        <p:blipFill rotWithShape="1">
          <a:blip r:embed="rId3">
            <a:alphaModFix/>
          </a:blip>
          <a:srcRect b="0" l="0" r="0" t="0"/>
          <a:stretch/>
        </p:blipFill>
        <p:spPr>
          <a:xfrm>
            <a:off x="182250" y="9963525"/>
            <a:ext cx="1232114" cy="431100"/>
          </a:xfrm>
          <a:prstGeom prst="rect">
            <a:avLst/>
          </a:prstGeom>
          <a:noFill/>
          <a:ln>
            <a:noFill/>
          </a:ln>
        </p:spPr>
      </p:pic>
      <p:pic>
        <p:nvPicPr>
          <p:cNvPr id="129" name="Google Shape;129;p4"/>
          <p:cNvPicPr preferRelativeResize="0"/>
          <p:nvPr/>
        </p:nvPicPr>
        <p:blipFill rotWithShape="1">
          <a:blip r:embed="rId4">
            <a:alphaModFix/>
          </a:blip>
          <a:srcRect b="0" l="0" r="0" t="0"/>
          <a:stretch/>
        </p:blipFill>
        <p:spPr>
          <a:xfrm>
            <a:off x="569400" y="562956"/>
            <a:ext cx="1517901" cy="1152338"/>
          </a:xfrm>
          <a:prstGeom prst="rect">
            <a:avLst/>
          </a:prstGeom>
          <a:noFill/>
          <a:ln>
            <a:noFill/>
          </a:ln>
        </p:spPr>
      </p:pic>
      <p:sp>
        <p:nvSpPr>
          <p:cNvPr id="130" name="Google Shape;130;p4"/>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sp>
        <p:nvSpPr>
          <p:cNvPr id="131" name="Google Shape;131;p4"/>
          <p:cNvSpPr txBox="1"/>
          <p:nvPr/>
        </p:nvSpPr>
        <p:spPr>
          <a:xfrm>
            <a:off x="493200" y="22295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From UNESCO Recommendation on Open Educational Resources</a:t>
            </a:r>
            <a:endParaRPr b="1" i="0" sz="1200" u="none" cap="none" strike="noStrike">
              <a:solidFill>
                <a:srgbClr val="004993"/>
              </a:solidFill>
              <a:latin typeface="Open Sans"/>
              <a:ea typeface="Open Sans"/>
              <a:cs typeface="Open Sans"/>
              <a:sym typeface="Open Sans"/>
            </a:endParaRPr>
          </a:p>
          <a:p>
            <a:pPr indent="0" lvl="0" marL="0" marR="0" rtl="0" algn="l">
              <a:lnSpc>
                <a:spcPct val="50000"/>
              </a:lnSpc>
              <a:spcBef>
                <a:spcPts val="1200"/>
              </a:spcBef>
              <a:spcAft>
                <a:spcPts val="0"/>
              </a:spcAft>
              <a:buClr>
                <a:srgbClr val="000000"/>
              </a:buClr>
              <a:buSzPts val="1200"/>
              <a:buFont typeface="Arial"/>
              <a:buNone/>
            </a:pPr>
            <a:r>
              <a:rPr b="0" i="0" lang="en-DE" sz="1200" u="sng" cap="none" strike="noStrike">
                <a:solidFill>
                  <a:schemeClr val="hlink"/>
                </a:solidFill>
                <a:latin typeface="Open Sans"/>
                <a:ea typeface="Open Sans"/>
                <a:cs typeface="Open Sans"/>
                <a:sym typeface="Open Sans"/>
                <a:hlinkClick r:id="rId5"/>
              </a:rPr>
              <a:t>https://tinyurl.com/openedrec</a:t>
            </a:r>
            <a:r>
              <a:rPr b="0" i="0" lang="en-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132" name="Google Shape;132;p4"/>
          <p:cNvSpPr txBox="1"/>
          <p:nvPr/>
        </p:nvSpPr>
        <p:spPr>
          <a:xfrm>
            <a:off x="2357725" y="459425"/>
            <a:ext cx="4629300" cy="1693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"Open Educational Resources (OER) </a:t>
            </a:r>
            <a:r>
              <a:rPr b="0" i="0" lang="en-DE" sz="1400" u="none" cap="none" strike="noStrike">
                <a:solidFill>
                  <a:srgbClr val="004993"/>
                </a:solidFill>
                <a:latin typeface="Open Sans"/>
                <a:ea typeface="Open Sans"/>
                <a:cs typeface="Open Sans"/>
                <a:sym typeface="Open Sans"/>
              </a:rPr>
              <a:t>are learning, teaching and research materials in </a:t>
            </a:r>
            <a:r>
              <a:rPr b="1" i="0" lang="en-DE" sz="1400" u="none" cap="none" strike="noStrike">
                <a:solidFill>
                  <a:srgbClr val="004993"/>
                </a:solidFill>
                <a:latin typeface="Open Sans"/>
                <a:ea typeface="Open Sans"/>
                <a:cs typeface="Open Sans"/>
                <a:sym typeface="Open Sans"/>
              </a:rPr>
              <a:t>any format and medium</a:t>
            </a:r>
            <a:r>
              <a:rPr b="0" i="0" lang="en-DE" sz="1400" u="none" cap="none" strike="noStrike">
                <a:solidFill>
                  <a:srgbClr val="004993"/>
                </a:solidFill>
                <a:latin typeface="Open Sans"/>
                <a:ea typeface="Open Sans"/>
                <a:cs typeface="Open Sans"/>
                <a:sym typeface="Open Sans"/>
              </a:rPr>
              <a:t> that reside in the public domain or are under copyright that have been released under an </a:t>
            </a:r>
            <a:r>
              <a:rPr b="1" i="0" lang="en-DE" sz="1400" u="none" cap="none" strike="noStrike">
                <a:solidFill>
                  <a:srgbClr val="004993"/>
                </a:solidFill>
                <a:latin typeface="Open Sans"/>
                <a:ea typeface="Open Sans"/>
                <a:cs typeface="Open Sans"/>
                <a:sym typeface="Open Sans"/>
              </a:rPr>
              <a:t>open license</a:t>
            </a:r>
            <a:r>
              <a:rPr b="0" i="0" lang="en-DE" sz="1400" u="none" cap="none" strike="noStrike">
                <a:solidFill>
                  <a:srgbClr val="004993"/>
                </a:solidFill>
                <a:latin typeface="Open Sans"/>
                <a:ea typeface="Open Sans"/>
                <a:cs typeface="Open Sans"/>
                <a:sym typeface="Open Sans"/>
              </a:rPr>
              <a:t>, that permit no-cost access, re-use, re-purpose, adaptation and redistribution by others."</a:t>
            </a:r>
            <a:endParaRPr b="0" i="0" sz="1700" u="none" cap="none" strike="noStrike">
              <a:solidFill>
                <a:srgbClr val="000000"/>
              </a:solidFill>
              <a:latin typeface="Open Sans"/>
              <a:ea typeface="Open Sans"/>
              <a:cs typeface="Open Sans"/>
              <a:sym typeface="Open Sans"/>
            </a:endParaRPr>
          </a:p>
        </p:txBody>
      </p:sp>
      <p:sp>
        <p:nvSpPr>
          <p:cNvPr id="133" name="Google Shape;133;p4"/>
          <p:cNvSpPr txBox="1"/>
          <p:nvPr/>
        </p:nvSpPr>
        <p:spPr>
          <a:xfrm>
            <a:off x="493200" y="4429400"/>
            <a:ext cx="5451600" cy="4617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800"/>
              <a:buFont typeface="Arial"/>
              <a:buNone/>
            </a:pPr>
            <a:r>
              <a:rPr b="1" lang="en-DE" sz="1800">
                <a:solidFill>
                  <a:schemeClr val="lt1"/>
                </a:solidFill>
                <a:latin typeface="Open Sans"/>
                <a:ea typeface="Open Sans"/>
                <a:cs typeface="Open Sans"/>
                <a:sym typeface="Open Sans"/>
              </a:rPr>
              <a:t>Fördelar med öppen utbildning för </a:t>
            </a:r>
            <a:r>
              <a:rPr b="1" lang="en-DE" sz="1800">
                <a:solidFill>
                  <a:srgbClr val="FFDE59"/>
                </a:solidFill>
                <a:latin typeface="Open Sans"/>
                <a:ea typeface="Open Sans"/>
                <a:cs typeface="Open Sans"/>
                <a:sym typeface="Open Sans"/>
              </a:rPr>
              <a:t>studenter</a:t>
            </a:r>
            <a:br>
              <a:rPr b="1" lang="en-DE" sz="1800">
                <a:solidFill>
                  <a:srgbClr val="FFDE59"/>
                </a:solidFill>
                <a:latin typeface="Open Sans"/>
                <a:ea typeface="Open Sans"/>
                <a:cs typeface="Open Sans"/>
                <a:sym typeface="Open Sans"/>
              </a:rPr>
            </a:br>
            <a:endParaRPr b="1" sz="1800">
              <a:solidFill>
                <a:srgbClr val="FFDE59"/>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rPr b="1" lang="en-DE">
                <a:solidFill>
                  <a:srgbClr val="004993"/>
                </a:solidFill>
                <a:latin typeface="Open Sans"/>
                <a:ea typeface="Open Sans"/>
                <a:cs typeface="Open Sans"/>
                <a:sym typeface="Open Sans"/>
              </a:rPr>
              <a:t>Säkerställ varaktig åtkomst: </a:t>
            </a:r>
            <a:r>
              <a:rPr lang="en-DE">
                <a:solidFill>
                  <a:srgbClr val="004993"/>
                </a:solidFill>
                <a:latin typeface="Open Sans"/>
                <a:ea typeface="Open Sans"/>
                <a:cs typeface="Open Sans"/>
                <a:sym typeface="Open Sans"/>
              </a:rPr>
              <a:t>Studenter har tillgång till lärresurserna även efter att de har slutfört sin kurs.</a:t>
            </a:r>
            <a:br>
              <a:rPr lang="en-DE">
                <a:solidFill>
                  <a:srgbClr val="004993"/>
                </a:solidFill>
                <a:latin typeface="Open Sans"/>
                <a:ea typeface="Open Sans"/>
                <a:cs typeface="Open Sans"/>
                <a:sym typeface="Open Sans"/>
              </a:rPr>
            </a:br>
            <a:endParaRPr>
              <a:solidFill>
                <a:srgbClr val="004993"/>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rPr b="1" lang="en-DE">
                <a:solidFill>
                  <a:srgbClr val="004993"/>
                </a:solidFill>
                <a:latin typeface="Open Sans"/>
                <a:ea typeface="Open Sans"/>
                <a:cs typeface="Open Sans"/>
                <a:sym typeface="Open Sans"/>
              </a:rPr>
              <a:t>Stöd inkludering: </a:t>
            </a:r>
            <a:r>
              <a:rPr lang="en-DE">
                <a:solidFill>
                  <a:srgbClr val="004993"/>
                </a:solidFill>
                <a:latin typeface="Open Sans"/>
                <a:ea typeface="Open Sans"/>
                <a:cs typeface="Open Sans"/>
                <a:sym typeface="Open Sans"/>
              </a:rPr>
              <a:t>OER kan anpassas för att återspegla studenters profiler och situation, samt tillgodose inkluderingsbehov på olika nivåer.</a:t>
            </a:r>
            <a:endParaRPr>
              <a:solidFill>
                <a:srgbClr val="004993"/>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t/>
            </a:r>
            <a:endParaRPr>
              <a:solidFill>
                <a:srgbClr val="004993"/>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rPr b="1" lang="en-DE">
                <a:solidFill>
                  <a:srgbClr val="004993"/>
                </a:solidFill>
                <a:latin typeface="Open Sans"/>
                <a:ea typeface="Open Sans"/>
                <a:cs typeface="Open Sans"/>
                <a:sym typeface="Open Sans"/>
              </a:rPr>
              <a:t>Främja diversifiering av lärande: </a:t>
            </a:r>
            <a:r>
              <a:rPr lang="en-DE">
                <a:solidFill>
                  <a:srgbClr val="004993"/>
                </a:solidFill>
                <a:latin typeface="Open Sans"/>
                <a:ea typeface="Open Sans"/>
                <a:cs typeface="Open Sans"/>
                <a:sym typeface="Open Sans"/>
              </a:rPr>
              <a:t>OER är tillgängliga var, när och hur ofta som helst (underskatta inte värdet av repetition!), och från en mängd olika enheter och format. OER stöder också icke-formella och mindre formella lärmiljöer.</a:t>
            </a:r>
            <a:endParaRPr>
              <a:solidFill>
                <a:srgbClr val="004993"/>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t/>
            </a:r>
            <a:endParaRPr>
              <a:solidFill>
                <a:srgbClr val="004993"/>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rPr b="1" lang="en-DE">
                <a:solidFill>
                  <a:srgbClr val="004993"/>
                </a:solidFill>
                <a:latin typeface="Open Sans"/>
                <a:ea typeface="Open Sans"/>
                <a:cs typeface="Open Sans"/>
                <a:sym typeface="Open Sans"/>
              </a:rPr>
              <a:t>Främja livslångt lärande: </a:t>
            </a:r>
            <a:r>
              <a:rPr lang="en-DE">
                <a:solidFill>
                  <a:srgbClr val="004993"/>
                </a:solidFill>
                <a:latin typeface="Open Sans"/>
                <a:ea typeface="Open Sans"/>
                <a:cs typeface="Open Sans"/>
                <a:sym typeface="Open Sans"/>
              </a:rPr>
              <a:t>OER är tillgängliga för vem som helst, i alla åldrar, när man vill lära sig något nytt eller gå tillbaka till något för att fräscha upp minnet.</a:t>
            </a:r>
            <a:endParaRPr>
              <a:solidFill>
                <a:srgbClr val="004993"/>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t/>
            </a:r>
            <a:endParaRPr>
              <a:solidFill>
                <a:srgbClr val="004993"/>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rPr b="1" lang="en-DE">
                <a:solidFill>
                  <a:srgbClr val="004993"/>
                </a:solidFill>
                <a:latin typeface="Open Sans"/>
                <a:ea typeface="Open Sans"/>
                <a:cs typeface="Open Sans"/>
                <a:sym typeface="Open Sans"/>
              </a:rPr>
              <a:t>Spara i kostnader: </a:t>
            </a:r>
            <a:r>
              <a:rPr lang="en-DE">
                <a:solidFill>
                  <a:srgbClr val="004993"/>
                </a:solidFill>
                <a:latin typeface="Open Sans"/>
                <a:ea typeface="Open Sans"/>
                <a:cs typeface="Open Sans"/>
                <a:sym typeface="Open Sans"/>
              </a:rPr>
              <a:t>Höga priser kan leda till att studenter använder äldre versioner av vissa publikationer; med OER är </a:t>
            </a:r>
            <a:endParaRPr b="1" sz="1800">
              <a:solidFill>
                <a:schemeClr val="lt1"/>
              </a:solidFill>
              <a:latin typeface="Open Sans"/>
              <a:ea typeface="Open Sans"/>
              <a:cs typeface="Open Sans"/>
              <a:sym typeface="Open Sans"/>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 name="Shape 137"/>
        <p:cNvGrpSpPr/>
        <p:nvPr/>
      </p:nvGrpSpPr>
      <p:grpSpPr>
        <a:xfrm>
          <a:off x="0" y="0"/>
          <a:ext cx="0" cy="0"/>
          <a:chOff x="0" y="0"/>
          <a:chExt cx="0" cy="0"/>
        </a:xfrm>
      </p:grpSpPr>
      <p:sp>
        <p:nvSpPr>
          <p:cNvPr id="138" name="Google Shape;138;p5"/>
          <p:cNvSpPr/>
          <p:nvPr/>
        </p:nvSpPr>
        <p:spPr>
          <a:xfrm>
            <a:off x="182250" y="180975"/>
            <a:ext cx="7228200" cy="3718800"/>
          </a:xfrm>
          <a:prstGeom prst="rect">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9" name="Google Shape;139;p5"/>
          <p:cNvSpPr/>
          <p:nvPr/>
        </p:nvSpPr>
        <p:spPr>
          <a:xfrm>
            <a:off x="182250" y="3899650"/>
            <a:ext cx="5904300" cy="57942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140" name="Google Shape;140;p5"/>
          <p:cNvSpPr/>
          <p:nvPr/>
        </p:nvSpPr>
        <p:spPr>
          <a:xfrm>
            <a:off x="2396100" y="2695500"/>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1" name="Google Shape;141;p5"/>
          <p:cNvSpPr/>
          <p:nvPr/>
        </p:nvSpPr>
        <p:spPr>
          <a:xfrm>
            <a:off x="4642650" y="5612513"/>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42" name="Google Shape;142;p5"/>
          <p:cNvPicPr preferRelativeResize="0"/>
          <p:nvPr/>
        </p:nvPicPr>
        <p:blipFill rotWithShape="1">
          <a:blip r:embed="rId3">
            <a:alphaModFix/>
          </a:blip>
          <a:srcRect b="0" l="0" r="0" t="0"/>
          <a:stretch/>
        </p:blipFill>
        <p:spPr>
          <a:xfrm>
            <a:off x="182250" y="9963525"/>
            <a:ext cx="1232114" cy="431100"/>
          </a:xfrm>
          <a:prstGeom prst="rect">
            <a:avLst/>
          </a:prstGeom>
          <a:noFill/>
          <a:ln>
            <a:noFill/>
          </a:ln>
        </p:spPr>
      </p:pic>
      <p:pic>
        <p:nvPicPr>
          <p:cNvPr id="143" name="Google Shape;143;p5"/>
          <p:cNvPicPr preferRelativeResize="0"/>
          <p:nvPr/>
        </p:nvPicPr>
        <p:blipFill rotWithShape="1">
          <a:blip r:embed="rId4">
            <a:alphaModFix/>
          </a:blip>
          <a:srcRect b="0" l="0" r="0" t="0"/>
          <a:stretch/>
        </p:blipFill>
        <p:spPr>
          <a:xfrm>
            <a:off x="569400" y="562956"/>
            <a:ext cx="1517901" cy="1152338"/>
          </a:xfrm>
          <a:prstGeom prst="rect">
            <a:avLst/>
          </a:prstGeom>
          <a:noFill/>
          <a:ln>
            <a:noFill/>
          </a:ln>
        </p:spPr>
      </p:pic>
      <p:sp>
        <p:nvSpPr>
          <p:cNvPr id="144" name="Google Shape;144;p5"/>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sp>
        <p:nvSpPr>
          <p:cNvPr id="145" name="Google Shape;145;p5"/>
          <p:cNvSpPr txBox="1"/>
          <p:nvPr/>
        </p:nvSpPr>
        <p:spPr>
          <a:xfrm>
            <a:off x="493200" y="22295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From UNESCO Recommendation on Open Educational Resources</a:t>
            </a:r>
            <a:endParaRPr b="1" i="0" sz="1200" u="none" cap="none" strike="noStrike">
              <a:solidFill>
                <a:srgbClr val="004993"/>
              </a:solidFill>
              <a:latin typeface="Open Sans"/>
              <a:ea typeface="Open Sans"/>
              <a:cs typeface="Open Sans"/>
              <a:sym typeface="Open Sans"/>
            </a:endParaRPr>
          </a:p>
          <a:p>
            <a:pPr indent="0" lvl="0" marL="0" marR="0" rtl="0" algn="l">
              <a:lnSpc>
                <a:spcPct val="50000"/>
              </a:lnSpc>
              <a:spcBef>
                <a:spcPts val="1200"/>
              </a:spcBef>
              <a:spcAft>
                <a:spcPts val="0"/>
              </a:spcAft>
              <a:buClr>
                <a:srgbClr val="000000"/>
              </a:buClr>
              <a:buSzPts val="1200"/>
              <a:buFont typeface="Arial"/>
              <a:buNone/>
            </a:pPr>
            <a:r>
              <a:rPr b="0" i="0" lang="en-DE" sz="1200" u="sng" cap="none" strike="noStrike">
                <a:solidFill>
                  <a:schemeClr val="hlink"/>
                </a:solidFill>
                <a:latin typeface="Open Sans"/>
                <a:ea typeface="Open Sans"/>
                <a:cs typeface="Open Sans"/>
                <a:sym typeface="Open Sans"/>
                <a:hlinkClick r:id="rId5"/>
              </a:rPr>
              <a:t>https://tinyurl.com/openedrec</a:t>
            </a:r>
            <a:r>
              <a:rPr b="0" i="0" lang="en-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146" name="Google Shape;146;p5"/>
          <p:cNvSpPr txBox="1"/>
          <p:nvPr/>
        </p:nvSpPr>
        <p:spPr>
          <a:xfrm>
            <a:off x="2357725" y="459425"/>
            <a:ext cx="46293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"Open Educational Resources (OER) </a:t>
            </a:r>
            <a:r>
              <a:rPr b="0" i="0" lang="en-DE" sz="1400" u="none" cap="none" strike="noStrike">
                <a:solidFill>
                  <a:srgbClr val="004993"/>
                </a:solidFill>
                <a:latin typeface="Open Sans"/>
                <a:ea typeface="Open Sans"/>
                <a:cs typeface="Open Sans"/>
                <a:sym typeface="Open Sans"/>
              </a:rPr>
              <a:t>are learning, teaching and research materials in </a:t>
            </a:r>
            <a:r>
              <a:rPr b="1" i="0" lang="en-DE" sz="1400" u="none" cap="none" strike="noStrike">
                <a:solidFill>
                  <a:srgbClr val="004993"/>
                </a:solidFill>
                <a:latin typeface="Open Sans"/>
                <a:ea typeface="Open Sans"/>
                <a:cs typeface="Open Sans"/>
                <a:sym typeface="Open Sans"/>
              </a:rPr>
              <a:t>any format and medium</a:t>
            </a:r>
            <a:r>
              <a:rPr b="0" i="0" lang="en-DE" sz="1400" u="none" cap="none" strike="noStrike">
                <a:solidFill>
                  <a:srgbClr val="004993"/>
                </a:solidFill>
                <a:latin typeface="Open Sans"/>
                <a:ea typeface="Open Sans"/>
                <a:cs typeface="Open Sans"/>
                <a:sym typeface="Open Sans"/>
              </a:rPr>
              <a:t> that reside in the public domain or are under copyright that have been released under an </a:t>
            </a:r>
            <a:r>
              <a:rPr b="1" i="0" lang="en-DE" sz="1400" u="none" cap="none" strike="noStrike">
                <a:solidFill>
                  <a:srgbClr val="004993"/>
                </a:solidFill>
                <a:latin typeface="Open Sans"/>
                <a:ea typeface="Open Sans"/>
                <a:cs typeface="Open Sans"/>
                <a:sym typeface="Open Sans"/>
              </a:rPr>
              <a:t>open license</a:t>
            </a:r>
            <a:r>
              <a:rPr b="0" i="0" lang="en-DE" sz="1400" u="none" cap="none" strike="noStrike">
                <a:solidFill>
                  <a:srgbClr val="004993"/>
                </a:solidFill>
                <a:latin typeface="Open Sans"/>
                <a:ea typeface="Open Sans"/>
                <a:cs typeface="Open Sans"/>
                <a:sym typeface="Open Sans"/>
              </a:rPr>
              <a:t>, that permit no-cost access, re-use, re-purpose, adaptation and redistribution by others."</a:t>
            </a:r>
            <a:endParaRPr b="0" i="0" sz="1700" u="none" cap="none" strike="noStrike">
              <a:solidFill>
                <a:srgbClr val="000000"/>
              </a:solidFill>
              <a:latin typeface="Open Sans"/>
              <a:ea typeface="Open Sans"/>
              <a:cs typeface="Open Sans"/>
              <a:sym typeface="Open Sans"/>
            </a:endParaRPr>
          </a:p>
        </p:txBody>
      </p:sp>
      <p:sp>
        <p:nvSpPr>
          <p:cNvPr id="147" name="Google Shape;147;p5"/>
          <p:cNvSpPr txBox="1"/>
          <p:nvPr/>
        </p:nvSpPr>
        <p:spPr>
          <a:xfrm>
            <a:off x="493200" y="4429400"/>
            <a:ext cx="5451600" cy="4639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800"/>
              <a:buFont typeface="Arial"/>
              <a:buNone/>
            </a:pPr>
            <a:r>
              <a:rPr b="1" lang="en-DE" sz="1800">
                <a:solidFill>
                  <a:schemeClr val="lt1"/>
                </a:solidFill>
                <a:latin typeface="Open Sans"/>
                <a:ea typeface="Open Sans"/>
                <a:cs typeface="Open Sans"/>
                <a:sym typeface="Open Sans"/>
              </a:rPr>
              <a:t>Fördelar med öppen utbildning för </a:t>
            </a:r>
            <a:r>
              <a:rPr b="1" lang="en-DE" sz="1800">
                <a:solidFill>
                  <a:srgbClr val="FFDE59"/>
                </a:solidFill>
                <a:latin typeface="Open Sans"/>
                <a:ea typeface="Open Sans"/>
                <a:cs typeface="Open Sans"/>
                <a:sym typeface="Open Sans"/>
              </a:rPr>
              <a:t>studenter</a:t>
            </a:r>
            <a:endParaRPr b="1" i="0" sz="1800" u="none" cap="none" strike="noStrike">
              <a:solidFill>
                <a:srgbClr val="FFDE59"/>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800"/>
              <a:buFont typeface="Arial"/>
              <a:buNone/>
            </a:pPr>
            <a:r>
              <a:t/>
            </a:r>
            <a:endParaRPr b="1" sz="1800">
              <a:solidFill>
                <a:srgbClr val="FFDE59"/>
              </a:solidFill>
              <a:latin typeface="Open Sans"/>
              <a:ea typeface="Open Sans"/>
              <a:cs typeface="Open Sans"/>
              <a:sym typeface="Open Sans"/>
            </a:endParaRPr>
          </a:p>
          <a:p>
            <a:pPr indent="0" lvl="0" marL="0" rtl="0" algn="l">
              <a:lnSpc>
                <a:spcPct val="115000"/>
              </a:lnSpc>
              <a:spcBef>
                <a:spcPts val="0"/>
              </a:spcBef>
              <a:spcAft>
                <a:spcPts val="0"/>
              </a:spcAft>
              <a:buClr>
                <a:schemeClr val="dk1"/>
              </a:buClr>
              <a:buSzPts val="1400"/>
              <a:buFont typeface="Arial"/>
              <a:buNone/>
            </a:pPr>
            <a:r>
              <a:rPr b="1" lang="en-DE">
                <a:solidFill>
                  <a:srgbClr val="004993"/>
                </a:solidFill>
                <a:latin typeface="Open Sans"/>
                <a:ea typeface="Open Sans"/>
                <a:cs typeface="Open Sans"/>
                <a:sym typeface="Open Sans"/>
              </a:rPr>
              <a:t>Förbättra inlärningsmöjligheterna: </a:t>
            </a:r>
            <a:r>
              <a:rPr lang="en-DE">
                <a:solidFill>
                  <a:srgbClr val="004993"/>
                </a:solidFill>
                <a:latin typeface="Open Sans"/>
                <a:ea typeface="Open Sans"/>
                <a:cs typeface="Open Sans"/>
                <a:sym typeface="Open Sans"/>
              </a:rPr>
              <a:t>Studenter som använder OER gör det lika bra, eller bättre, än de som använder traditionella material</a:t>
            </a:r>
            <a:r>
              <a:rPr lang="en-DE">
                <a:solidFill>
                  <a:srgbClr val="004993"/>
                </a:solidFill>
                <a:latin typeface="Open Sans"/>
                <a:ea typeface="Open Sans"/>
                <a:cs typeface="Open Sans"/>
                <a:sym typeface="Open Sans"/>
              </a:rPr>
              <a:t>.</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400" u="none" cap="none" strike="noStrike">
              <a:solidFill>
                <a:srgbClr val="004993"/>
              </a:solidFill>
              <a:latin typeface="Open Sans"/>
              <a:ea typeface="Open Sans"/>
              <a:cs typeface="Open Sans"/>
              <a:sym typeface="Open Sans"/>
            </a:endParaRPr>
          </a:p>
          <a:p>
            <a:pPr indent="0" lvl="0" marL="0" rtl="0" algn="l">
              <a:lnSpc>
                <a:spcPct val="115000"/>
              </a:lnSpc>
              <a:spcBef>
                <a:spcPts val="0"/>
              </a:spcBef>
              <a:spcAft>
                <a:spcPts val="0"/>
              </a:spcAft>
              <a:buClr>
                <a:schemeClr val="dk1"/>
              </a:buClr>
              <a:buSzPts val="1400"/>
              <a:buFont typeface="Arial"/>
              <a:buNone/>
            </a:pPr>
            <a:r>
              <a:rPr b="1" lang="en-DE">
                <a:solidFill>
                  <a:srgbClr val="004993"/>
                </a:solidFill>
                <a:latin typeface="Open Sans"/>
                <a:ea typeface="Open Sans"/>
                <a:cs typeface="Open Sans"/>
                <a:sym typeface="Open Sans"/>
              </a:rPr>
              <a:t>Säkerställ beredskap: </a:t>
            </a:r>
            <a:r>
              <a:rPr lang="en-DE">
                <a:solidFill>
                  <a:srgbClr val="004993"/>
                </a:solidFill>
                <a:latin typeface="Open Sans"/>
                <a:ea typeface="Open Sans"/>
                <a:cs typeface="Open Sans"/>
                <a:sym typeface="Open Sans"/>
              </a:rPr>
              <a:t>OER kan vara tillgänglig redan från början av kurserna, vilket gör att studenterna genast kan börja arbeta med dem. </a:t>
            </a:r>
            <a:endParaRPr>
              <a:solidFill>
                <a:srgbClr val="004993"/>
              </a:solidFill>
              <a:latin typeface="Open Sans"/>
              <a:ea typeface="Open Sans"/>
              <a:cs typeface="Open Sans"/>
              <a:sym typeface="Open Sans"/>
            </a:endParaRPr>
          </a:p>
          <a:p>
            <a:pPr indent="0" lvl="0" marL="0" rtl="0" algn="l">
              <a:lnSpc>
                <a:spcPct val="115000"/>
              </a:lnSpc>
              <a:spcBef>
                <a:spcPts val="0"/>
              </a:spcBef>
              <a:spcAft>
                <a:spcPts val="0"/>
              </a:spcAft>
              <a:buClr>
                <a:schemeClr val="dk1"/>
              </a:buClr>
              <a:buSzPts val="1100"/>
              <a:buFont typeface="Arial"/>
              <a:buNone/>
            </a:pPr>
            <a:r>
              <a:t/>
            </a:r>
            <a:endParaRPr>
              <a:solidFill>
                <a:srgbClr val="004993"/>
              </a:solidFill>
              <a:latin typeface="Open Sans"/>
              <a:ea typeface="Open Sans"/>
              <a:cs typeface="Open Sans"/>
              <a:sym typeface="Open Sans"/>
            </a:endParaRPr>
          </a:p>
          <a:p>
            <a:pPr indent="0" lvl="0" marL="0" rtl="0" algn="l">
              <a:lnSpc>
                <a:spcPct val="115000"/>
              </a:lnSpc>
              <a:spcBef>
                <a:spcPts val="0"/>
              </a:spcBef>
              <a:spcAft>
                <a:spcPts val="0"/>
              </a:spcAft>
              <a:buClr>
                <a:schemeClr val="dk1"/>
              </a:buClr>
              <a:buSzPts val="1400"/>
              <a:buFont typeface="Arial"/>
              <a:buNone/>
            </a:pPr>
            <a:r>
              <a:rPr b="1" lang="en-DE">
                <a:solidFill>
                  <a:srgbClr val="004993"/>
                </a:solidFill>
                <a:latin typeface="Open Sans"/>
                <a:ea typeface="Open Sans"/>
                <a:cs typeface="Open Sans"/>
                <a:sym typeface="Open Sans"/>
              </a:rPr>
              <a:t>Förbättra kvaliteten: </a:t>
            </a:r>
            <a:r>
              <a:rPr lang="en-DE">
                <a:solidFill>
                  <a:srgbClr val="004993"/>
                </a:solidFill>
                <a:latin typeface="Open Sans"/>
                <a:ea typeface="Open Sans"/>
                <a:cs typeface="Open Sans"/>
                <a:sym typeface="Open Sans"/>
              </a:rPr>
              <a:t>OER möjliggör kvalitetsförbättring, kontinuerliga uppdateringar och snabb spridning, vilket säkerställer att informationen är aktuell.</a:t>
            </a:r>
            <a:endParaRPr>
              <a:solidFill>
                <a:srgbClr val="004993"/>
              </a:solidFill>
              <a:latin typeface="Open Sans"/>
              <a:ea typeface="Open Sans"/>
              <a:cs typeface="Open Sans"/>
              <a:sym typeface="Open Sans"/>
            </a:endParaRPr>
          </a:p>
          <a:p>
            <a:pPr indent="0" lvl="0" marL="0" rtl="0" algn="l">
              <a:lnSpc>
                <a:spcPct val="115000"/>
              </a:lnSpc>
              <a:spcBef>
                <a:spcPts val="0"/>
              </a:spcBef>
              <a:spcAft>
                <a:spcPts val="0"/>
              </a:spcAft>
              <a:buClr>
                <a:schemeClr val="dk1"/>
              </a:buClr>
              <a:buSzPts val="1100"/>
              <a:buFont typeface="Arial"/>
              <a:buNone/>
            </a:pPr>
            <a:r>
              <a:t/>
            </a:r>
            <a:endParaRPr>
              <a:solidFill>
                <a:srgbClr val="004993"/>
              </a:solidFill>
              <a:latin typeface="Open Sans"/>
              <a:ea typeface="Open Sans"/>
              <a:cs typeface="Open Sans"/>
              <a:sym typeface="Open Sans"/>
            </a:endParaRPr>
          </a:p>
          <a:p>
            <a:pPr indent="0" lvl="0" marL="0" rtl="0" algn="l">
              <a:lnSpc>
                <a:spcPct val="115000"/>
              </a:lnSpc>
              <a:spcBef>
                <a:spcPts val="0"/>
              </a:spcBef>
              <a:spcAft>
                <a:spcPts val="0"/>
              </a:spcAft>
              <a:buClr>
                <a:schemeClr val="dk1"/>
              </a:buClr>
              <a:buSzPts val="1400"/>
              <a:buFont typeface="Arial"/>
              <a:buNone/>
            </a:pPr>
            <a:r>
              <a:rPr b="1" lang="en-DE">
                <a:solidFill>
                  <a:srgbClr val="004993"/>
                </a:solidFill>
                <a:latin typeface="Open Sans"/>
                <a:ea typeface="Open Sans"/>
                <a:cs typeface="Open Sans"/>
                <a:sym typeface="Open Sans"/>
              </a:rPr>
              <a:t>Belöna öppna metoder: </a:t>
            </a:r>
            <a:r>
              <a:rPr lang="en-DE">
                <a:solidFill>
                  <a:srgbClr val="004993"/>
                </a:solidFill>
                <a:latin typeface="Open Sans"/>
                <a:ea typeface="Open Sans"/>
                <a:cs typeface="Open Sans"/>
                <a:sym typeface="Open Sans"/>
              </a:rPr>
              <a:t>Studenter kan erkännas som en del av författarteamet och få uppskattning för sitt arbete och sina färdigheter.</a:t>
            </a:r>
            <a:endParaRPr b="1">
              <a:solidFill>
                <a:srgbClr val="004993"/>
              </a:solidFill>
              <a:latin typeface="Open Sans"/>
              <a:ea typeface="Open Sans"/>
              <a:cs typeface="Open Sans"/>
              <a:sym typeface="Open Sans"/>
            </a:endParaRPr>
          </a:p>
          <a:p>
            <a:pPr indent="0" lvl="0" marL="0" marR="0" rtl="0" algn="l">
              <a:lnSpc>
                <a:spcPct val="100000"/>
              </a:lnSpc>
              <a:spcBef>
                <a:spcPts val="0"/>
              </a:spcBef>
              <a:spcAft>
                <a:spcPts val="1000"/>
              </a:spcAft>
              <a:buClr>
                <a:srgbClr val="000000"/>
              </a:buClr>
              <a:buSzPts val="1400"/>
              <a:buFont typeface="Arial"/>
              <a:buNone/>
            </a:pPr>
            <a:r>
              <a:t/>
            </a:r>
            <a:endParaRPr b="1" i="0" sz="1400" u="none" cap="none" strike="noStrike">
              <a:solidFill>
                <a:srgbClr val="004993"/>
              </a:solidFill>
              <a:latin typeface="Open Sans"/>
              <a:ea typeface="Open Sans"/>
              <a:cs typeface="Open Sans"/>
              <a:sym typeface="Open Sans"/>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 name="Shape 151"/>
        <p:cNvGrpSpPr/>
        <p:nvPr/>
      </p:nvGrpSpPr>
      <p:grpSpPr>
        <a:xfrm>
          <a:off x="0" y="0"/>
          <a:ext cx="0" cy="0"/>
          <a:chOff x="0" y="0"/>
          <a:chExt cx="0" cy="0"/>
        </a:xfrm>
      </p:grpSpPr>
      <p:sp>
        <p:nvSpPr>
          <p:cNvPr id="152" name="Google Shape;152;p6"/>
          <p:cNvSpPr/>
          <p:nvPr/>
        </p:nvSpPr>
        <p:spPr>
          <a:xfrm>
            <a:off x="182250" y="180975"/>
            <a:ext cx="7228200" cy="3718800"/>
          </a:xfrm>
          <a:prstGeom prst="rect">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3" name="Google Shape;153;p6"/>
          <p:cNvSpPr/>
          <p:nvPr/>
        </p:nvSpPr>
        <p:spPr>
          <a:xfrm>
            <a:off x="182250" y="3899650"/>
            <a:ext cx="5904300" cy="57942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154" name="Google Shape;154;p6"/>
          <p:cNvSpPr/>
          <p:nvPr/>
        </p:nvSpPr>
        <p:spPr>
          <a:xfrm>
            <a:off x="4642650" y="5612513"/>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55" name="Google Shape;155;p6"/>
          <p:cNvPicPr preferRelativeResize="0"/>
          <p:nvPr/>
        </p:nvPicPr>
        <p:blipFill rotWithShape="1">
          <a:blip r:embed="rId3">
            <a:alphaModFix/>
          </a:blip>
          <a:srcRect b="0" l="0" r="0" t="0"/>
          <a:stretch/>
        </p:blipFill>
        <p:spPr>
          <a:xfrm>
            <a:off x="182250" y="9963525"/>
            <a:ext cx="1232114" cy="431100"/>
          </a:xfrm>
          <a:prstGeom prst="rect">
            <a:avLst/>
          </a:prstGeom>
          <a:noFill/>
          <a:ln>
            <a:noFill/>
          </a:ln>
        </p:spPr>
      </p:pic>
      <p:pic>
        <p:nvPicPr>
          <p:cNvPr id="156" name="Google Shape;156;p6"/>
          <p:cNvPicPr preferRelativeResize="0"/>
          <p:nvPr/>
        </p:nvPicPr>
        <p:blipFill rotWithShape="1">
          <a:blip r:embed="rId4">
            <a:alphaModFix/>
          </a:blip>
          <a:srcRect b="0" l="0" r="0" t="0"/>
          <a:stretch/>
        </p:blipFill>
        <p:spPr>
          <a:xfrm>
            <a:off x="569400" y="562956"/>
            <a:ext cx="1517901" cy="1152338"/>
          </a:xfrm>
          <a:prstGeom prst="rect">
            <a:avLst/>
          </a:prstGeom>
          <a:noFill/>
          <a:ln>
            <a:noFill/>
          </a:ln>
        </p:spPr>
      </p:pic>
      <p:sp>
        <p:nvSpPr>
          <p:cNvPr id="157" name="Google Shape;157;p6"/>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sp>
        <p:nvSpPr>
          <p:cNvPr id="158" name="Google Shape;158;p6"/>
          <p:cNvSpPr/>
          <p:nvPr/>
        </p:nvSpPr>
        <p:spPr>
          <a:xfrm>
            <a:off x="2396100" y="2695500"/>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9" name="Google Shape;159;p6"/>
          <p:cNvSpPr txBox="1"/>
          <p:nvPr/>
        </p:nvSpPr>
        <p:spPr>
          <a:xfrm>
            <a:off x="493200" y="22295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From UNESCO Recommendation on Open Educational Resources</a:t>
            </a:r>
            <a:endParaRPr b="1" i="0" sz="1200" u="none" cap="none" strike="noStrike">
              <a:solidFill>
                <a:srgbClr val="004993"/>
              </a:solidFill>
              <a:latin typeface="Open Sans"/>
              <a:ea typeface="Open Sans"/>
              <a:cs typeface="Open Sans"/>
              <a:sym typeface="Open Sans"/>
            </a:endParaRPr>
          </a:p>
          <a:p>
            <a:pPr indent="0" lvl="0" marL="0" marR="0" rtl="0" algn="l">
              <a:lnSpc>
                <a:spcPct val="50000"/>
              </a:lnSpc>
              <a:spcBef>
                <a:spcPts val="1200"/>
              </a:spcBef>
              <a:spcAft>
                <a:spcPts val="0"/>
              </a:spcAft>
              <a:buClr>
                <a:srgbClr val="000000"/>
              </a:buClr>
              <a:buSzPts val="1200"/>
              <a:buFont typeface="Arial"/>
              <a:buNone/>
            </a:pPr>
            <a:r>
              <a:rPr b="0" i="0" lang="en-DE" sz="1200" u="sng" cap="none" strike="noStrike">
                <a:solidFill>
                  <a:schemeClr val="hlink"/>
                </a:solidFill>
                <a:latin typeface="Open Sans"/>
                <a:ea typeface="Open Sans"/>
                <a:cs typeface="Open Sans"/>
                <a:sym typeface="Open Sans"/>
                <a:hlinkClick r:id="rId5"/>
              </a:rPr>
              <a:t>https://tinyurl.com/openedrec</a:t>
            </a:r>
            <a:r>
              <a:rPr b="0" i="0" lang="en-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160" name="Google Shape;160;p6"/>
          <p:cNvSpPr txBox="1"/>
          <p:nvPr/>
        </p:nvSpPr>
        <p:spPr>
          <a:xfrm>
            <a:off x="2357725" y="459425"/>
            <a:ext cx="46293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"Open Educational Resources (OER) </a:t>
            </a:r>
            <a:r>
              <a:rPr b="0" i="0" lang="en-DE" sz="1400" u="none" cap="none" strike="noStrike">
                <a:solidFill>
                  <a:srgbClr val="004993"/>
                </a:solidFill>
                <a:latin typeface="Open Sans"/>
                <a:ea typeface="Open Sans"/>
                <a:cs typeface="Open Sans"/>
                <a:sym typeface="Open Sans"/>
              </a:rPr>
              <a:t>are learning, teaching and research materials in </a:t>
            </a:r>
            <a:r>
              <a:rPr b="1" i="0" lang="en-DE" sz="1400" u="none" cap="none" strike="noStrike">
                <a:solidFill>
                  <a:srgbClr val="004993"/>
                </a:solidFill>
                <a:latin typeface="Open Sans"/>
                <a:ea typeface="Open Sans"/>
                <a:cs typeface="Open Sans"/>
                <a:sym typeface="Open Sans"/>
              </a:rPr>
              <a:t>any format and medium</a:t>
            </a:r>
            <a:r>
              <a:rPr b="0" i="0" lang="en-DE" sz="1400" u="none" cap="none" strike="noStrike">
                <a:solidFill>
                  <a:srgbClr val="004993"/>
                </a:solidFill>
                <a:latin typeface="Open Sans"/>
                <a:ea typeface="Open Sans"/>
                <a:cs typeface="Open Sans"/>
                <a:sym typeface="Open Sans"/>
              </a:rPr>
              <a:t> that reside in the public domain or are under copyright that have been released under an </a:t>
            </a:r>
            <a:r>
              <a:rPr b="1" i="0" lang="en-DE" sz="1400" u="none" cap="none" strike="noStrike">
                <a:solidFill>
                  <a:srgbClr val="004993"/>
                </a:solidFill>
                <a:latin typeface="Open Sans"/>
                <a:ea typeface="Open Sans"/>
                <a:cs typeface="Open Sans"/>
                <a:sym typeface="Open Sans"/>
              </a:rPr>
              <a:t>open license</a:t>
            </a:r>
            <a:r>
              <a:rPr b="0" i="0" lang="en-DE" sz="1400" u="none" cap="none" strike="noStrike">
                <a:solidFill>
                  <a:srgbClr val="004993"/>
                </a:solidFill>
                <a:latin typeface="Open Sans"/>
                <a:ea typeface="Open Sans"/>
                <a:cs typeface="Open Sans"/>
                <a:sym typeface="Open Sans"/>
              </a:rPr>
              <a:t>, that permit no-cost access, re-use, re-purpose, adaptation and redistribution by others."</a:t>
            </a:r>
            <a:endParaRPr b="0" i="0" sz="1700" u="none" cap="none" strike="noStrike">
              <a:solidFill>
                <a:srgbClr val="000000"/>
              </a:solidFill>
              <a:latin typeface="Open Sans"/>
              <a:ea typeface="Open Sans"/>
              <a:cs typeface="Open Sans"/>
              <a:sym typeface="Open Sans"/>
            </a:endParaRPr>
          </a:p>
        </p:txBody>
      </p:sp>
      <p:sp>
        <p:nvSpPr>
          <p:cNvPr id="161" name="Google Shape;161;p6"/>
          <p:cNvSpPr txBox="1"/>
          <p:nvPr/>
        </p:nvSpPr>
        <p:spPr>
          <a:xfrm>
            <a:off x="493200" y="4336150"/>
            <a:ext cx="5395800" cy="4757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800"/>
              <a:buFont typeface="Arial"/>
              <a:buNone/>
            </a:pPr>
            <a:r>
              <a:rPr b="1" lang="en-DE" sz="1800">
                <a:solidFill>
                  <a:schemeClr val="lt1"/>
                </a:solidFill>
                <a:latin typeface="Open Sans"/>
                <a:ea typeface="Open Sans"/>
                <a:cs typeface="Open Sans"/>
                <a:sym typeface="Open Sans"/>
              </a:rPr>
              <a:t>Fördelar med öppen utbildning för </a:t>
            </a:r>
            <a:r>
              <a:rPr b="1" lang="en-DE" sz="1800">
                <a:solidFill>
                  <a:srgbClr val="FFDE59"/>
                </a:solidFill>
                <a:latin typeface="Open Sans"/>
                <a:ea typeface="Open Sans"/>
                <a:cs typeface="Open Sans"/>
                <a:sym typeface="Open Sans"/>
              </a:rPr>
              <a:t>studenter</a:t>
            </a:r>
            <a:endParaRPr b="1" i="0" sz="1800" u="none" cap="none" strike="noStrike">
              <a:solidFill>
                <a:srgbClr val="FFDE59"/>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t/>
            </a:r>
            <a:endParaRPr b="1" i="0" sz="2000" u="none" cap="none" strike="noStrike">
              <a:solidFill>
                <a:srgbClr val="FFDE59"/>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lang="en-DE">
                <a:solidFill>
                  <a:srgbClr val="004993"/>
                </a:solidFill>
                <a:latin typeface="Open Sans"/>
                <a:ea typeface="Open Sans"/>
                <a:cs typeface="Open Sans"/>
                <a:sym typeface="Open Sans"/>
              </a:rPr>
              <a:t>Tillåt (mer än bara) ingen kostnad: </a:t>
            </a:r>
            <a:endParaRPr b="1">
              <a:solidFill>
                <a:srgbClr val="004993"/>
              </a:solidFill>
              <a:latin typeface="Open Sans"/>
              <a:ea typeface="Open Sans"/>
              <a:cs typeface="Open Sans"/>
              <a:sym typeface="Open Sans"/>
            </a:endParaRPr>
          </a:p>
          <a:p>
            <a:pPr indent="0" lvl="0" marL="0" rtl="0" algn="l">
              <a:lnSpc>
                <a:spcPct val="115000"/>
              </a:lnSpc>
              <a:spcBef>
                <a:spcPts val="0"/>
              </a:spcBef>
              <a:spcAft>
                <a:spcPts val="0"/>
              </a:spcAft>
              <a:buClr>
                <a:schemeClr val="dk1"/>
              </a:buClr>
              <a:buSzPts val="2000"/>
              <a:buFont typeface="Arial"/>
              <a:buNone/>
            </a:pPr>
            <a:r>
              <a:rPr lang="en-DE">
                <a:solidFill>
                  <a:srgbClr val="004993"/>
                </a:solidFill>
                <a:latin typeface="Open Sans"/>
                <a:ea typeface="Open Sans"/>
                <a:cs typeface="Open Sans"/>
                <a:sym typeface="Open Sans"/>
              </a:rPr>
              <a:t>OER = gratis + behörigheter</a:t>
            </a:r>
            <a:endParaRPr>
              <a:solidFill>
                <a:srgbClr val="004993"/>
              </a:solidFill>
              <a:latin typeface="Open Sans"/>
              <a:ea typeface="Open Sans"/>
              <a:cs typeface="Open Sans"/>
              <a:sym typeface="Open Sans"/>
            </a:endParaRPr>
          </a:p>
          <a:p>
            <a:pPr indent="0" lvl="0" marL="0" rtl="0" algn="l">
              <a:lnSpc>
                <a:spcPct val="115000"/>
              </a:lnSpc>
              <a:spcBef>
                <a:spcPts val="0"/>
              </a:spcBef>
              <a:spcAft>
                <a:spcPts val="0"/>
              </a:spcAft>
              <a:buClr>
                <a:schemeClr val="dk1"/>
              </a:buClr>
              <a:buSzPts val="2000"/>
              <a:buFont typeface="Arial"/>
              <a:buNone/>
            </a:pPr>
            <a:r>
              <a:t/>
            </a:r>
            <a:endParaRPr>
              <a:solidFill>
                <a:srgbClr val="004993"/>
              </a:solidFill>
              <a:latin typeface="Open Sans"/>
              <a:ea typeface="Open Sans"/>
              <a:cs typeface="Open Sans"/>
              <a:sym typeface="Open Sans"/>
            </a:endParaRPr>
          </a:p>
          <a:p>
            <a:pPr indent="0" lvl="0" marL="0" rtl="0" algn="l">
              <a:lnSpc>
                <a:spcPct val="115000"/>
              </a:lnSpc>
              <a:spcBef>
                <a:spcPts val="0"/>
              </a:spcBef>
              <a:spcAft>
                <a:spcPts val="0"/>
              </a:spcAft>
              <a:buClr>
                <a:schemeClr val="dk1"/>
              </a:buClr>
              <a:buSzPts val="2000"/>
              <a:buFont typeface="Arial"/>
              <a:buNone/>
            </a:pPr>
            <a:r>
              <a:rPr b="1" lang="en-DE">
                <a:solidFill>
                  <a:srgbClr val="004993"/>
                </a:solidFill>
                <a:latin typeface="Open Sans"/>
                <a:ea typeface="Open Sans"/>
                <a:cs typeface="Open Sans"/>
                <a:sym typeface="Open Sans"/>
              </a:rPr>
              <a:t>Säkerställ bättre utbildning = säkra en bättre framtid:</a:t>
            </a:r>
            <a:r>
              <a:rPr lang="en-DE">
                <a:solidFill>
                  <a:srgbClr val="004993"/>
                </a:solidFill>
                <a:latin typeface="Open Sans"/>
                <a:ea typeface="Open Sans"/>
                <a:cs typeface="Open Sans"/>
                <a:sym typeface="Open Sans"/>
              </a:rPr>
              <a:t> Hållbarhetsmål 4</a:t>
            </a:r>
            <a:r>
              <a:rPr b="1" lang="en-DE" sz="1200">
                <a:solidFill>
                  <a:srgbClr val="004993"/>
                </a:solidFill>
                <a:latin typeface="Open Sans"/>
                <a:ea typeface="Open Sans"/>
                <a:cs typeface="Open Sans"/>
                <a:sym typeface="Open Sans"/>
              </a:rPr>
              <a:t> </a:t>
            </a:r>
            <a:r>
              <a:rPr lang="en-DE" sz="1200">
                <a:solidFill>
                  <a:srgbClr val="004993"/>
                </a:solidFill>
                <a:latin typeface="Open Sans"/>
                <a:ea typeface="Open Sans"/>
                <a:cs typeface="Open Sans"/>
                <a:sym typeface="Open Sans"/>
              </a:rPr>
              <a:t>(</a:t>
            </a:r>
            <a:r>
              <a:rPr lang="en-DE" sz="1200" u="sng">
                <a:solidFill>
                  <a:schemeClr val="hlink"/>
                </a:solidFill>
                <a:latin typeface="Open Sans"/>
                <a:ea typeface="Open Sans"/>
                <a:cs typeface="Open Sans"/>
                <a:sym typeface="Open Sans"/>
                <a:hlinkClick r:id="rId6"/>
              </a:rPr>
              <a:t>SDG 4</a:t>
            </a:r>
            <a:r>
              <a:rPr lang="en-DE" sz="1200">
                <a:solidFill>
                  <a:srgbClr val="004993"/>
                </a:solidFill>
                <a:latin typeface="Open Sans"/>
                <a:ea typeface="Open Sans"/>
                <a:cs typeface="Open Sans"/>
                <a:sym typeface="Open Sans"/>
              </a:rPr>
              <a:t>)</a:t>
            </a:r>
            <a:r>
              <a:rPr lang="en-DE">
                <a:solidFill>
                  <a:srgbClr val="004993"/>
                </a:solidFill>
                <a:latin typeface="Open Sans"/>
                <a:ea typeface="Open Sans"/>
                <a:cs typeface="Open Sans"/>
                <a:sym typeface="Open Sans"/>
              </a:rPr>
              <a:t> : "Säkerställ inkluderande och rättvis utbildning av hög kvalitet och främja livslångt lärande för alla."</a:t>
            </a:r>
            <a:endParaRPr>
              <a:solidFill>
                <a:srgbClr val="004993"/>
              </a:solidFill>
              <a:latin typeface="Open Sans"/>
              <a:ea typeface="Open Sans"/>
              <a:cs typeface="Open Sans"/>
              <a:sym typeface="Open Sans"/>
            </a:endParaRPr>
          </a:p>
          <a:p>
            <a:pPr indent="0" lvl="0" marL="0" rtl="0" algn="l">
              <a:lnSpc>
                <a:spcPct val="115000"/>
              </a:lnSpc>
              <a:spcBef>
                <a:spcPts val="0"/>
              </a:spcBef>
              <a:spcAft>
                <a:spcPts val="0"/>
              </a:spcAft>
              <a:buClr>
                <a:schemeClr val="dk1"/>
              </a:buClr>
              <a:buSzPts val="2000"/>
              <a:buFont typeface="Arial"/>
              <a:buNone/>
            </a:pPr>
            <a:r>
              <a:t/>
            </a:r>
            <a:endParaRPr>
              <a:solidFill>
                <a:srgbClr val="004993"/>
              </a:solidFill>
              <a:latin typeface="Open Sans"/>
              <a:ea typeface="Open Sans"/>
              <a:cs typeface="Open Sans"/>
              <a:sym typeface="Open Sans"/>
            </a:endParaRPr>
          </a:p>
          <a:p>
            <a:pPr indent="0" lvl="0" marL="0" rtl="0" algn="l">
              <a:lnSpc>
                <a:spcPct val="115000"/>
              </a:lnSpc>
              <a:spcBef>
                <a:spcPts val="0"/>
              </a:spcBef>
              <a:spcAft>
                <a:spcPts val="0"/>
              </a:spcAft>
              <a:buClr>
                <a:schemeClr val="dk1"/>
              </a:buClr>
              <a:buSzPts val="2000"/>
              <a:buFont typeface="Arial"/>
              <a:buNone/>
            </a:pPr>
            <a:r>
              <a:rPr b="1" lang="en-DE">
                <a:solidFill>
                  <a:srgbClr val="004993"/>
                </a:solidFill>
                <a:latin typeface="Open Sans"/>
                <a:ea typeface="Open Sans"/>
                <a:cs typeface="Open Sans"/>
                <a:sym typeface="Open Sans"/>
              </a:rPr>
              <a:t>Förbättra förståelsen: </a:t>
            </a:r>
            <a:r>
              <a:rPr lang="en-DE">
                <a:solidFill>
                  <a:srgbClr val="004993"/>
                </a:solidFill>
                <a:latin typeface="Open Sans"/>
                <a:ea typeface="Open Sans"/>
                <a:cs typeface="Open Sans"/>
                <a:sym typeface="Open Sans"/>
              </a:rPr>
              <a:t>Studenter kan revidera koncept/idéer med hjälp av olika resurser (dvs. upprepa samma koncept med en annan förklaring).</a:t>
            </a:r>
            <a:endParaRPr>
              <a:solidFill>
                <a:srgbClr val="004993"/>
              </a:solidFill>
              <a:latin typeface="Open Sans"/>
              <a:ea typeface="Open Sans"/>
              <a:cs typeface="Open Sans"/>
              <a:sym typeface="Open Sans"/>
            </a:endParaRPr>
          </a:p>
          <a:p>
            <a:pPr indent="0" lvl="0" marL="0" rtl="0" algn="l">
              <a:lnSpc>
                <a:spcPct val="115000"/>
              </a:lnSpc>
              <a:spcBef>
                <a:spcPts val="0"/>
              </a:spcBef>
              <a:spcAft>
                <a:spcPts val="0"/>
              </a:spcAft>
              <a:buClr>
                <a:schemeClr val="dk1"/>
              </a:buClr>
              <a:buSzPts val="2000"/>
              <a:buFont typeface="Arial"/>
              <a:buNone/>
            </a:pPr>
            <a:r>
              <a:t/>
            </a:r>
            <a:endParaRPr>
              <a:solidFill>
                <a:srgbClr val="004993"/>
              </a:solidFill>
            </a:endParaRPr>
          </a:p>
          <a:p>
            <a:pPr indent="0" lvl="0" marL="0" rtl="0" algn="l">
              <a:lnSpc>
                <a:spcPct val="115000"/>
              </a:lnSpc>
              <a:spcBef>
                <a:spcPts val="0"/>
              </a:spcBef>
              <a:spcAft>
                <a:spcPts val="0"/>
              </a:spcAft>
              <a:buClr>
                <a:schemeClr val="dk1"/>
              </a:buClr>
              <a:buSzPts val="2000"/>
              <a:buFont typeface="Arial"/>
              <a:buNone/>
            </a:pPr>
            <a:r>
              <a:rPr b="1" lang="en-DE">
                <a:solidFill>
                  <a:srgbClr val="004993"/>
                </a:solidFill>
                <a:latin typeface="Open Sans"/>
                <a:ea typeface="Open Sans"/>
                <a:cs typeface="Open Sans"/>
                <a:sym typeface="Open Sans"/>
              </a:rPr>
              <a:t>Samskapa: </a:t>
            </a:r>
            <a:r>
              <a:rPr lang="en-DE">
                <a:solidFill>
                  <a:srgbClr val="004993"/>
                </a:solidFill>
                <a:latin typeface="Open Sans"/>
                <a:ea typeface="Open Sans"/>
                <a:cs typeface="Open Sans"/>
                <a:sym typeface="Open Sans"/>
              </a:rPr>
              <a:t>OER ger studenterna möjlighet att vara medskapande partners vilket gynnar dem själva.</a:t>
            </a:r>
            <a:endParaRPr>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t/>
            </a:r>
            <a:endParaRPr>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t/>
            </a:r>
            <a:endParaRPr b="0" i="0" sz="11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100"/>
              <a:buFont typeface="Arial"/>
              <a:buNone/>
            </a:pPr>
            <a:r>
              <a:t/>
            </a:r>
            <a:endParaRPr b="1" i="0" sz="1800" u="none" cap="none" strike="noStrike">
              <a:solidFill>
                <a:srgbClr val="004993"/>
              </a:solidFill>
              <a:latin typeface="Open Sans"/>
              <a:ea typeface="Open Sans"/>
              <a:cs typeface="Open Sans"/>
              <a:sym typeface="Open Sans"/>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 name="Shape 165"/>
        <p:cNvGrpSpPr/>
        <p:nvPr/>
      </p:nvGrpSpPr>
      <p:grpSpPr>
        <a:xfrm>
          <a:off x="0" y="0"/>
          <a:ext cx="0" cy="0"/>
          <a:chOff x="0" y="0"/>
          <a:chExt cx="0" cy="0"/>
        </a:xfrm>
      </p:grpSpPr>
      <p:sp>
        <p:nvSpPr>
          <p:cNvPr id="166" name="Google Shape;166;p7"/>
          <p:cNvSpPr/>
          <p:nvPr/>
        </p:nvSpPr>
        <p:spPr>
          <a:xfrm>
            <a:off x="182250" y="180975"/>
            <a:ext cx="7228200" cy="3718800"/>
          </a:xfrm>
          <a:prstGeom prst="rect">
            <a:avLst/>
          </a:prstGeom>
          <a:solidFill>
            <a:srgbClr val="FFA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7" name="Google Shape;167;p7"/>
          <p:cNvSpPr/>
          <p:nvPr/>
        </p:nvSpPr>
        <p:spPr>
          <a:xfrm>
            <a:off x="182325" y="3899650"/>
            <a:ext cx="7228200" cy="57942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168" name="Google Shape;168;p7"/>
          <p:cNvSpPr/>
          <p:nvPr/>
        </p:nvSpPr>
        <p:spPr>
          <a:xfrm>
            <a:off x="2396100" y="2695500"/>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9" name="Google Shape;169;p7"/>
          <p:cNvSpPr/>
          <p:nvPr/>
        </p:nvSpPr>
        <p:spPr>
          <a:xfrm>
            <a:off x="-1167750" y="5595450"/>
            <a:ext cx="2767800" cy="26724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70" name="Google Shape;170;p7"/>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171" name="Google Shape;171;p7"/>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sp>
        <p:nvSpPr>
          <p:cNvPr id="172" name="Google Shape;172;p7"/>
          <p:cNvSpPr txBox="1"/>
          <p:nvPr/>
        </p:nvSpPr>
        <p:spPr>
          <a:xfrm>
            <a:off x="493200" y="22295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From UNESCO Recommendation on Open Educational Resources</a:t>
            </a:r>
            <a:endParaRPr b="1" i="0" sz="1200" u="none" cap="none" strike="noStrike">
              <a:solidFill>
                <a:srgbClr val="004993"/>
              </a:solidFill>
              <a:latin typeface="Open Sans"/>
              <a:ea typeface="Open Sans"/>
              <a:cs typeface="Open Sans"/>
              <a:sym typeface="Open Sans"/>
            </a:endParaRPr>
          </a:p>
          <a:p>
            <a:pPr indent="0" lvl="0" marL="0" marR="0" rtl="0" algn="l">
              <a:lnSpc>
                <a:spcPct val="50000"/>
              </a:lnSpc>
              <a:spcBef>
                <a:spcPts val="1200"/>
              </a:spcBef>
              <a:spcAft>
                <a:spcPts val="0"/>
              </a:spcAft>
              <a:buClr>
                <a:srgbClr val="000000"/>
              </a:buClr>
              <a:buSzPts val="1200"/>
              <a:buFont typeface="Arial"/>
              <a:buNone/>
            </a:pPr>
            <a:r>
              <a:rPr b="0" i="0" lang="en-DE" sz="1200" u="sng" cap="none" strike="noStrike">
                <a:solidFill>
                  <a:schemeClr val="hlink"/>
                </a:solidFill>
                <a:latin typeface="Open Sans"/>
                <a:ea typeface="Open Sans"/>
                <a:cs typeface="Open Sans"/>
                <a:sym typeface="Open Sans"/>
                <a:hlinkClick r:id="rId4"/>
              </a:rPr>
              <a:t>https://tinyurl.com/openedrec</a:t>
            </a:r>
            <a:r>
              <a:rPr b="0" i="0" lang="en-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173" name="Google Shape;173;p7"/>
          <p:cNvSpPr txBox="1"/>
          <p:nvPr/>
        </p:nvSpPr>
        <p:spPr>
          <a:xfrm>
            <a:off x="2357725" y="459425"/>
            <a:ext cx="46293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"Open Educational Resources (OER) </a:t>
            </a:r>
            <a:r>
              <a:rPr b="0" i="0" lang="en-DE" sz="1400" u="none" cap="none" strike="noStrike">
                <a:solidFill>
                  <a:srgbClr val="004993"/>
                </a:solidFill>
                <a:latin typeface="Open Sans"/>
                <a:ea typeface="Open Sans"/>
                <a:cs typeface="Open Sans"/>
                <a:sym typeface="Open Sans"/>
              </a:rPr>
              <a:t>are learning, teaching and research materials in </a:t>
            </a:r>
            <a:r>
              <a:rPr b="1" i="0" lang="en-DE" sz="1400" u="none" cap="none" strike="noStrike">
                <a:solidFill>
                  <a:srgbClr val="004993"/>
                </a:solidFill>
                <a:latin typeface="Open Sans"/>
                <a:ea typeface="Open Sans"/>
                <a:cs typeface="Open Sans"/>
                <a:sym typeface="Open Sans"/>
              </a:rPr>
              <a:t>any format and medium</a:t>
            </a:r>
            <a:r>
              <a:rPr b="0" i="0" lang="en-DE" sz="1400" u="none" cap="none" strike="noStrike">
                <a:solidFill>
                  <a:srgbClr val="004993"/>
                </a:solidFill>
                <a:latin typeface="Open Sans"/>
                <a:ea typeface="Open Sans"/>
                <a:cs typeface="Open Sans"/>
                <a:sym typeface="Open Sans"/>
              </a:rPr>
              <a:t> that reside in the public domain or are under copyright that have been released under an </a:t>
            </a:r>
            <a:r>
              <a:rPr b="1" i="0" lang="en-DE" sz="1400" u="none" cap="none" strike="noStrike">
                <a:solidFill>
                  <a:srgbClr val="004993"/>
                </a:solidFill>
                <a:latin typeface="Open Sans"/>
                <a:ea typeface="Open Sans"/>
                <a:cs typeface="Open Sans"/>
                <a:sym typeface="Open Sans"/>
              </a:rPr>
              <a:t>open license</a:t>
            </a:r>
            <a:r>
              <a:rPr b="0" i="0" lang="en-DE" sz="1400" u="none" cap="none" strike="noStrike">
                <a:solidFill>
                  <a:srgbClr val="004993"/>
                </a:solidFill>
                <a:latin typeface="Open Sans"/>
                <a:ea typeface="Open Sans"/>
                <a:cs typeface="Open Sans"/>
                <a:sym typeface="Open Sans"/>
              </a:rPr>
              <a:t>, that permit no-cost access, re-use, re-purpose, adaptation and redistribution by others."</a:t>
            </a:r>
            <a:endParaRPr b="0" i="0" sz="1700" u="none" cap="none" strike="noStrike">
              <a:solidFill>
                <a:srgbClr val="000000"/>
              </a:solidFill>
              <a:latin typeface="Open Sans"/>
              <a:ea typeface="Open Sans"/>
              <a:cs typeface="Open Sans"/>
              <a:sym typeface="Open Sans"/>
            </a:endParaRPr>
          </a:p>
        </p:txBody>
      </p:sp>
      <p:pic>
        <p:nvPicPr>
          <p:cNvPr id="174" name="Google Shape;174;p7"/>
          <p:cNvPicPr preferRelativeResize="0"/>
          <p:nvPr/>
        </p:nvPicPr>
        <p:blipFill rotWithShape="1">
          <a:blip r:embed="rId5">
            <a:alphaModFix/>
          </a:blip>
          <a:srcRect b="0" l="0" r="0" t="0"/>
          <a:stretch/>
        </p:blipFill>
        <p:spPr>
          <a:xfrm>
            <a:off x="182250" y="9963525"/>
            <a:ext cx="1232114" cy="431100"/>
          </a:xfrm>
          <a:prstGeom prst="rect">
            <a:avLst/>
          </a:prstGeom>
          <a:noFill/>
          <a:ln>
            <a:noFill/>
          </a:ln>
        </p:spPr>
      </p:pic>
      <p:sp>
        <p:nvSpPr>
          <p:cNvPr id="175" name="Google Shape;175;p7"/>
          <p:cNvSpPr txBox="1"/>
          <p:nvPr/>
        </p:nvSpPr>
        <p:spPr>
          <a:xfrm>
            <a:off x="1860500" y="4586200"/>
            <a:ext cx="5032500" cy="4833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DE" sz="1500">
                <a:solidFill>
                  <a:srgbClr val="004993"/>
                </a:solidFill>
                <a:latin typeface="Open Sans"/>
                <a:ea typeface="Open Sans"/>
                <a:cs typeface="Open Sans"/>
                <a:sym typeface="Open Sans"/>
              </a:rPr>
              <a:t>Tillåt anpassning: </a:t>
            </a:r>
            <a:r>
              <a:rPr lang="en-DE" sz="1500">
                <a:solidFill>
                  <a:srgbClr val="004993"/>
                </a:solidFill>
                <a:latin typeface="Open Sans"/>
                <a:ea typeface="Open Sans"/>
                <a:cs typeface="Open Sans"/>
                <a:sym typeface="Open Sans"/>
              </a:rPr>
              <a:t>Lärare kan (delvis eller helt) anpassa OER, skapa den bästa sammansättningen av kursmaterial för varje inlärningsupplevelse och kontinuerligt förbättra kvaliteten på OER.</a:t>
            </a:r>
            <a:endParaRPr sz="1500">
              <a:solidFill>
                <a:srgbClr val="004993"/>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t/>
            </a:r>
            <a:endParaRPr sz="1100">
              <a:solidFill>
                <a:srgbClr val="004993"/>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rPr b="1" lang="en-DE" sz="1500">
                <a:solidFill>
                  <a:srgbClr val="004993"/>
                </a:solidFill>
                <a:latin typeface="Open Sans"/>
                <a:ea typeface="Open Sans"/>
                <a:cs typeface="Open Sans"/>
                <a:sym typeface="Open Sans"/>
              </a:rPr>
              <a:t>Säkerställ öppen pedagogik: </a:t>
            </a:r>
            <a:r>
              <a:rPr lang="en-DE" sz="1500">
                <a:solidFill>
                  <a:srgbClr val="004993"/>
                </a:solidFill>
                <a:latin typeface="Open Sans"/>
                <a:ea typeface="Open Sans"/>
                <a:cs typeface="Open Sans"/>
                <a:sym typeface="Open Sans"/>
              </a:rPr>
              <a:t>Med OER är studenterna djupt engagerade i utbildningsprocessen och i skapandet av lärmaterial som, med lärarens vägledning, gör dem till sina egna.</a:t>
            </a:r>
            <a:endParaRPr sz="1500">
              <a:solidFill>
                <a:srgbClr val="004993"/>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t/>
            </a:r>
            <a:endParaRPr sz="1100">
              <a:solidFill>
                <a:srgbClr val="004993"/>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rPr b="1" lang="en-DE" sz="1500">
                <a:solidFill>
                  <a:srgbClr val="004993"/>
                </a:solidFill>
                <a:latin typeface="Open Sans"/>
                <a:ea typeface="Open Sans"/>
                <a:cs typeface="Open Sans"/>
                <a:sym typeface="Open Sans"/>
              </a:rPr>
              <a:t>Ökat anseende: </a:t>
            </a:r>
            <a:r>
              <a:rPr lang="en-DE" sz="1500">
                <a:solidFill>
                  <a:srgbClr val="004993"/>
                </a:solidFill>
                <a:latin typeface="Open Sans"/>
                <a:ea typeface="Open Sans"/>
                <a:cs typeface="Open Sans"/>
                <a:sym typeface="Open Sans"/>
              </a:rPr>
              <a:t>Kvalitativa OER ökar lärarens anseende på lokal och global nivå, och erbjuder samtidigt nya möjligheter att samarbeta med kollegor över hela världen.</a:t>
            </a:r>
            <a:endParaRPr sz="1500">
              <a:solidFill>
                <a:srgbClr val="004993"/>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rPr lang="en-DE" sz="1500">
                <a:solidFill>
                  <a:srgbClr val="004993"/>
                </a:solidFill>
                <a:latin typeface="Open Sans"/>
                <a:ea typeface="Open Sans"/>
                <a:cs typeface="Open Sans"/>
                <a:sym typeface="Open Sans"/>
              </a:rPr>
              <a:t> </a:t>
            </a:r>
            <a:endParaRPr sz="1200">
              <a:solidFill>
                <a:srgbClr val="004993"/>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rPr b="1" lang="en-DE" sz="1500">
                <a:solidFill>
                  <a:srgbClr val="004993"/>
                </a:solidFill>
                <a:latin typeface="Open Sans"/>
                <a:ea typeface="Open Sans"/>
                <a:cs typeface="Open Sans"/>
                <a:sym typeface="Open Sans"/>
              </a:rPr>
              <a:t>Minska arbetsbelastningen: </a:t>
            </a:r>
            <a:r>
              <a:rPr lang="en-DE" sz="1500">
                <a:solidFill>
                  <a:srgbClr val="004993"/>
                </a:solidFill>
                <a:latin typeface="Open Sans"/>
                <a:ea typeface="Open Sans"/>
                <a:cs typeface="Open Sans"/>
                <a:sym typeface="Open Sans"/>
              </a:rPr>
              <a:t>Lärare behöver inte uppfinna hjulet på nytt varje gång, utan kan återanvända det som redan finns. </a:t>
            </a:r>
            <a:endParaRPr sz="1500">
              <a:solidFill>
                <a:srgbClr val="004993"/>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t/>
            </a:r>
            <a:endParaRPr sz="1100">
              <a:solidFill>
                <a:srgbClr val="004993"/>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rPr b="1" lang="en-DE" sz="1500">
                <a:solidFill>
                  <a:srgbClr val="004993"/>
                </a:solidFill>
                <a:latin typeface="Open Sans"/>
                <a:ea typeface="Open Sans"/>
                <a:cs typeface="Open Sans"/>
                <a:sym typeface="Open Sans"/>
              </a:rPr>
              <a:t>Inspirera</a:t>
            </a:r>
            <a:r>
              <a:rPr lang="en-DE" sz="1500">
                <a:solidFill>
                  <a:srgbClr val="004993"/>
                </a:solidFill>
                <a:latin typeface="Open Sans"/>
                <a:ea typeface="Open Sans"/>
                <a:cs typeface="Open Sans"/>
                <a:sym typeface="Open Sans"/>
              </a:rPr>
              <a:t>: OER är ett sätt att få nya idéer.</a:t>
            </a:r>
            <a:endParaRPr sz="1700">
              <a:solidFill>
                <a:schemeClr val="dk1"/>
              </a:solidFill>
            </a:endParaRPr>
          </a:p>
          <a:p>
            <a:pPr indent="0" lvl="0" marL="0" marR="0" rtl="0" algn="l">
              <a:lnSpc>
                <a:spcPct val="100000"/>
              </a:lnSpc>
              <a:spcBef>
                <a:spcPts val="0"/>
              </a:spcBef>
              <a:spcAft>
                <a:spcPts val="0"/>
              </a:spcAft>
              <a:buClr>
                <a:schemeClr val="dk1"/>
              </a:buClr>
              <a:buSzPts val="1100"/>
              <a:buFont typeface="Arial"/>
              <a:buNone/>
            </a:pPr>
            <a:r>
              <a:t/>
            </a:r>
            <a:endParaRPr b="1">
              <a:solidFill>
                <a:srgbClr val="004993"/>
              </a:solidFill>
              <a:latin typeface="Open Sans"/>
              <a:ea typeface="Open Sans"/>
              <a:cs typeface="Open Sans"/>
              <a:sym typeface="Open Sans"/>
            </a:endParaRPr>
          </a:p>
        </p:txBody>
      </p:sp>
      <p:sp>
        <p:nvSpPr>
          <p:cNvPr id="176" name="Google Shape;176;p7"/>
          <p:cNvSpPr txBox="1"/>
          <p:nvPr/>
        </p:nvSpPr>
        <p:spPr>
          <a:xfrm>
            <a:off x="1676250" y="4057475"/>
            <a:ext cx="5404800" cy="800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lang="en-DE" sz="1900">
                <a:solidFill>
                  <a:schemeClr val="lt1"/>
                </a:solidFill>
                <a:latin typeface="Open Sans"/>
                <a:ea typeface="Open Sans"/>
                <a:cs typeface="Open Sans"/>
                <a:sym typeface="Open Sans"/>
              </a:rPr>
              <a:t>Fördelar med öppen utbildning för lärare</a:t>
            </a:r>
            <a:r>
              <a:rPr b="1" i="0" lang="en-DE" sz="900" u="none" cap="none" strike="noStrike">
                <a:solidFill>
                  <a:schemeClr val="lt1"/>
                </a:solidFill>
                <a:latin typeface="Open Sans"/>
                <a:ea typeface="Open Sans"/>
                <a:cs typeface="Open Sans"/>
                <a:sym typeface="Open Sans"/>
              </a:rPr>
              <a:t> </a:t>
            </a:r>
            <a:endParaRPr b="1" i="0" sz="19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000"/>
              <a:buFont typeface="Arial"/>
              <a:buNone/>
            </a:pPr>
            <a:r>
              <a:t/>
            </a:r>
            <a:endParaRPr b="1" i="0" sz="2100" u="none" cap="none" strike="noStrike">
              <a:solidFill>
                <a:srgbClr val="004993"/>
              </a:solidFill>
              <a:latin typeface="Open Sans"/>
              <a:ea typeface="Open Sans"/>
              <a:cs typeface="Open Sans"/>
              <a:sym typeface="Open Sans"/>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 name="Shape 180"/>
        <p:cNvGrpSpPr/>
        <p:nvPr/>
      </p:nvGrpSpPr>
      <p:grpSpPr>
        <a:xfrm>
          <a:off x="0" y="0"/>
          <a:ext cx="0" cy="0"/>
          <a:chOff x="0" y="0"/>
          <a:chExt cx="0" cy="0"/>
        </a:xfrm>
      </p:grpSpPr>
      <p:sp>
        <p:nvSpPr>
          <p:cNvPr id="181" name="Google Shape;181;p8"/>
          <p:cNvSpPr/>
          <p:nvPr/>
        </p:nvSpPr>
        <p:spPr>
          <a:xfrm>
            <a:off x="182250" y="180975"/>
            <a:ext cx="7228200" cy="3718800"/>
          </a:xfrm>
          <a:prstGeom prst="rect">
            <a:avLst/>
          </a:prstGeom>
          <a:solidFill>
            <a:srgbClr val="FFA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2" name="Google Shape;182;p8"/>
          <p:cNvSpPr/>
          <p:nvPr/>
        </p:nvSpPr>
        <p:spPr>
          <a:xfrm>
            <a:off x="182325" y="3899650"/>
            <a:ext cx="7228200" cy="57942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183" name="Google Shape;183;p8"/>
          <p:cNvSpPr/>
          <p:nvPr/>
        </p:nvSpPr>
        <p:spPr>
          <a:xfrm>
            <a:off x="2396100" y="2695500"/>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4" name="Google Shape;184;p8"/>
          <p:cNvSpPr/>
          <p:nvPr/>
        </p:nvSpPr>
        <p:spPr>
          <a:xfrm>
            <a:off x="-1167750" y="5595450"/>
            <a:ext cx="2767800" cy="26724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85" name="Google Shape;185;p8"/>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186" name="Google Shape;186;p8"/>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pic>
        <p:nvPicPr>
          <p:cNvPr id="187" name="Google Shape;187;p8"/>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188" name="Google Shape;188;p8"/>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sp>
        <p:nvSpPr>
          <p:cNvPr id="189" name="Google Shape;189;p8"/>
          <p:cNvSpPr txBox="1"/>
          <p:nvPr/>
        </p:nvSpPr>
        <p:spPr>
          <a:xfrm>
            <a:off x="493200" y="22295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From UNESCO Recommendation on Open Educational Resources</a:t>
            </a:r>
            <a:endParaRPr b="1" i="0" sz="1200" u="none" cap="none" strike="noStrike">
              <a:solidFill>
                <a:srgbClr val="004993"/>
              </a:solidFill>
              <a:latin typeface="Open Sans"/>
              <a:ea typeface="Open Sans"/>
              <a:cs typeface="Open Sans"/>
              <a:sym typeface="Open Sans"/>
            </a:endParaRPr>
          </a:p>
          <a:p>
            <a:pPr indent="0" lvl="0" marL="0" marR="0" rtl="0" algn="l">
              <a:lnSpc>
                <a:spcPct val="50000"/>
              </a:lnSpc>
              <a:spcBef>
                <a:spcPts val="1200"/>
              </a:spcBef>
              <a:spcAft>
                <a:spcPts val="0"/>
              </a:spcAft>
              <a:buClr>
                <a:srgbClr val="000000"/>
              </a:buClr>
              <a:buSzPts val="1200"/>
              <a:buFont typeface="Arial"/>
              <a:buNone/>
            </a:pPr>
            <a:r>
              <a:rPr b="0" i="0" lang="en-DE" sz="1200" u="sng" cap="none" strike="noStrike">
                <a:solidFill>
                  <a:schemeClr val="hlink"/>
                </a:solidFill>
                <a:latin typeface="Open Sans"/>
                <a:ea typeface="Open Sans"/>
                <a:cs typeface="Open Sans"/>
                <a:sym typeface="Open Sans"/>
                <a:hlinkClick r:id="rId4"/>
              </a:rPr>
              <a:t>https://tinyurl.com/openedrec</a:t>
            </a:r>
            <a:r>
              <a:rPr b="0" i="0" lang="en-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190" name="Google Shape;190;p8"/>
          <p:cNvSpPr txBox="1"/>
          <p:nvPr/>
        </p:nvSpPr>
        <p:spPr>
          <a:xfrm>
            <a:off x="1824250" y="4597950"/>
            <a:ext cx="5080500" cy="47808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DE" sz="1600">
                <a:solidFill>
                  <a:srgbClr val="004993"/>
                </a:solidFill>
                <a:latin typeface="Open Sans"/>
                <a:ea typeface="Open Sans"/>
                <a:cs typeface="Open Sans"/>
                <a:sym typeface="Open Sans"/>
              </a:rPr>
              <a:t>Främja aktiva tillvägagångssätt: </a:t>
            </a:r>
            <a:r>
              <a:rPr lang="en-DE" sz="1600">
                <a:solidFill>
                  <a:srgbClr val="004993"/>
                </a:solidFill>
                <a:latin typeface="Open Sans"/>
                <a:ea typeface="Open Sans"/>
                <a:cs typeface="Open Sans"/>
                <a:sym typeface="Open Sans"/>
              </a:rPr>
              <a:t>Lärare kan utforma olika praktiska strategier för att stödja "learning-by-doing" -upplevelser genom  att omorganisera/anpassa OER.</a:t>
            </a:r>
            <a:endParaRPr sz="1600">
              <a:solidFill>
                <a:srgbClr val="004993"/>
              </a:solidFill>
              <a:latin typeface="Open Sans"/>
              <a:ea typeface="Open Sans"/>
              <a:cs typeface="Open Sans"/>
              <a:sym typeface="Open Sans"/>
            </a:endParaRPr>
          </a:p>
          <a:p>
            <a:pPr indent="0" lvl="0" marL="0" rtl="0" algn="l">
              <a:lnSpc>
                <a:spcPct val="115000"/>
              </a:lnSpc>
              <a:spcBef>
                <a:spcPts val="1000"/>
              </a:spcBef>
              <a:spcAft>
                <a:spcPts val="0"/>
              </a:spcAft>
              <a:buClr>
                <a:schemeClr val="dk1"/>
              </a:buClr>
              <a:buSzPts val="1100"/>
              <a:buFont typeface="Arial"/>
              <a:buNone/>
            </a:pPr>
            <a:r>
              <a:rPr b="1" lang="en-DE" sz="1600">
                <a:solidFill>
                  <a:srgbClr val="004993"/>
                </a:solidFill>
                <a:latin typeface="Open Sans"/>
                <a:ea typeface="Open Sans"/>
                <a:cs typeface="Open Sans"/>
                <a:sym typeface="Open Sans"/>
              </a:rPr>
              <a:t>Främja samarbete: </a:t>
            </a:r>
            <a:r>
              <a:rPr lang="en-DE" sz="1600">
                <a:solidFill>
                  <a:srgbClr val="004993"/>
                </a:solidFill>
                <a:latin typeface="Open Sans"/>
                <a:ea typeface="Open Sans"/>
                <a:cs typeface="Open Sans"/>
                <a:sym typeface="Open Sans"/>
              </a:rPr>
              <a:t>Återkoppling mellan kollegor, studentsamarbete och expertmedverkan förstärks och berikar lärarna, tack vare processen som de öppna licenserna för med sig.</a:t>
            </a:r>
            <a:endParaRPr sz="1600">
              <a:solidFill>
                <a:srgbClr val="004993"/>
              </a:solidFill>
              <a:latin typeface="Open Sans"/>
              <a:ea typeface="Open Sans"/>
              <a:cs typeface="Open Sans"/>
              <a:sym typeface="Open Sans"/>
            </a:endParaRPr>
          </a:p>
          <a:p>
            <a:pPr indent="0" lvl="0" marL="0" rtl="0" algn="l">
              <a:lnSpc>
                <a:spcPct val="115000"/>
              </a:lnSpc>
              <a:spcBef>
                <a:spcPts val="1000"/>
              </a:spcBef>
              <a:spcAft>
                <a:spcPts val="0"/>
              </a:spcAft>
              <a:buClr>
                <a:schemeClr val="dk1"/>
              </a:buClr>
              <a:buSzPts val="1100"/>
              <a:buFont typeface="Arial"/>
              <a:buNone/>
            </a:pPr>
            <a:r>
              <a:rPr b="1" lang="en-DE" sz="1600">
                <a:solidFill>
                  <a:srgbClr val="004993"/>
                </a:solidFill>
                <a:latin typeface="Open Sans"/>
                <a:ea typeface="Open Sans"/>
                <a:cs typeface="Open Sans"/>
                <a:sym typeface="Open Sans"/>
              </a:rPr>
              <a:t>Stöd innovation: </a:t>
            </a:r>
            <a:r>
              <a:rPr lang="en-DE" sz="1600">
                <a:solidFill>
                  <a:srgbClr val="004993"/>
                </a:solidFill>
                <a:latin typeface="Open Sans"/>
                <a:ea typeface="Open Sans"/>
                <a:cs typeface="Open Sans"/>
                <a:sym typeface="Open Sans"/>
              </a:rPr>
              <a:t>OER erbjuder möjligheter att förbättra kvaliteten på undervisnings- och läromaterial, så att andra kan bygga vidare på dem och ge konstruktiv feedback.</a:t>
            </a:r>
            <a:endParaRPr sz="1600">
              <a:solidFill>
                <a:srgbClr val="004993"/>
              </a:solidFill>
              <a:latin typeface="Open Sans"/>
              <a:ea typeface="Open Sans"/>
              <a:cs typeface="Open Sans"/>
              <a:sym typeface="Open Sans"/>
            </a:endParaRPr>
          </a:p>
          <a:p>
            <a:pPr indent="0" lvl="0" marL="0" rtl="0" algn="l">
              <a:lnSpc>
                <a:spcPct val="115000"/>
              </a:lnSpc>
              <a:spcBef>
                <a:spcPts val="1000"/>
              </a:spcBef>
              <a:spcAft>
                <a:spcPts val="1000"/>
              </a:spcAft>
              <a:buClr>
                <a:schemeClr val="dk1"/>
              </a:buClr>
              <a:buSzPts val="1100"/>
              <a:buFont typeface="Arial"/>
              <a:buNone/>
            </a:pPr>
            <a:r>
              <a:rPr b="1" lang="en-DE" sz="1600">
                <a:solidFill>
                  <a:srgbClr val="004993"/>
                </a:solidFill>
                <a:latin typeface="Open Sans"/>
                <a:ea typeface="Open Sans"/>
                <a:cs typeface="Open Sans"/>
                <a:sym typeface="Open Sans"/>
              </a:rPr>
              <a:t>Säkerställ arv: </a:t>
            </a:r>
            <a:r>
              <a:rPr lang="en-DE" sz="1600">
                <a:solidFill>
                  <a:srgbClr val="004993"/>
                </a:solidFill>
                <a:latin typeface="Open Sans"/>
                <a:ea typeface="Open Sans"/>
                <a:cs typeface="Open Sans"/>
                <a:sym typeface="Open Sans"/>
              </a:rPr>
              <a:t>Återanvändningsprocessen som initierades av OER fortsätter även efter pensionering.</a:t>
            </a:r>
            <a:endParaRPr b="1" sz="1700">
              <a:solidFill>
                <a:srgbClr val="004993"/>
              </a:solidFill>
              <a:latin typeface="Open Sans"/>
              <a:ea typeface="Open Sans"/>
              <a:cs typeface="Open Sans"/>
              <a:sym typeface="Open Sans"/>
            </a:endParaRPr>
          </a:p>
        </p:txBody>
      </p:sp>
      <p:sp>
        <p:nvSpPr>
          <p:cNvPr id="191" name="Google Shape;191;p8"/>
          <p:cNvSpPr txBox="1"/>
          <p:nvPr/>
        </p:nvSpPr>
        <p:spPr>
          <a:xfrm>
            <a:off x="1676250" y="4057475"/>
            <a:ext cx="5404800" cy="785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800"/>
              <a:buFont typeface="Arial"/>
              <a:buNone/>
            </a:pPr>
            <a:r>
              <a:rPr b="1" lang="en-DE" sz="1900">
                <a:solidFill>
                  <a:schemeClr val="lt1"/>
                </a:solidFill>
                <a:latin typeface="Open Sans"/>
                <a:ea typeface="Open Sans"/>
                <a:cs typeface="Open Sans"/>
                <a:sym typeface="Open Sans"/>
              </a:rPr>
              <a:t>Fördelar med öppen utbildning för lärare</a:t>
            </a:r>
            <a:r>
              <a:rPr b="1" lang="en-DE" sz="900">
                <a:solidFill>
                  <a:schemeClr val="lt1"/>
                </a:solidFill>
                <a:latin typeface="Open Sans"/>
                <a:ea typeface="Open Sans"/>
                <a:cs typeface="Open Sans"/>
                <a:sym typeface="Open Sans"/>
              </a:rPr>
              <a:t> </a:t>
            </a:r>
            <a:endParaRPr b="1" sz="1800">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000"/>
              <a:buFont typeface="Arial"/>
              <a:buNone/>
            </a:pPr>
            <a:r>
              <a:t/>
            </a:r>
            <a:endParaRPr b="1" i="0" sz="2000" u="none" cap="none" strike="noStrike">
              <a:solidFill>
                <a:srgbClr val="004993"/>
              </a:solidFill>
              <a:latin typeface="Open Sans"/>
              <a:ea typeface="Open Sans"/>
              <a:cs typeface="Open Sans"/>
              <a:sym typeface="Open Sans"/>
            </a:endParaRPr>
          </a:p>
        </p:txBody>
      </p:sp>
      <p:sp>
        <p:nvSpPr>
          <p:cNvPr id="192" name="Google Shape;192;p8"/>
          <p:cNvSpPr txBox="1"/>
          <p:nvPr/>
        </p:nvSpPr>
        <p:spPr>
          <a:xfrm>
            <a:off x="2357725" y="459425"/>
            <a:ext cx="46293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"Open Educational Resources (OER) </a:t>
            </a:r>
            <a:r>
              <a:rPr b="0" i="0" lang="en-DE" sz="1400" u="none" cap="none" strike="noStrike">
                <a:solidFill>
                  <a:srgbClr val="004993"/>
                </a:solidFill>
                <a:latin typeface="Open Sans"/>
                <a:ea typeface="Open Sans"/>
                <a:cs typeface="Open Sans"/>
                <a:sym typeface="Open Sans"/>
              </a:rPr>
              <a:t>are learning, teaching and research materials in </a:t>
            </a:r>
            <a:r>
              <a:rPr b="1" i="0" lang="en-DE" sz="1400" u="none" cap="none" strike="noStrike">
                <a:solidFill>
                  <a:srgbClr val="004993"/>
                </a:solidFill>
                <a:latin typeface="Open Sans"/>
                <a:ea typeface="Open Sans"/>
                <a:cs typeface="Open Sans"/>
                <a:sym typeface="Open Sans"/>
              </a:rPr>
              <a:t>any format and medium</a:t>
            </a:r>
            <a:r>
              <a:rPr b="0" i="0" lang="en-DE" sz="1400" u="none" cap="none" strike="noStrike">
                <a:solidFill>
                  <a:srgbClr val="004993"/>
                </a:solidFill>
                <a:latin typeface="Open Sans"/>
                <a:ea typeface="Open Sans"/>
                <a:cs typeface="Open Sans"/>
                <a:sym typeface="Open Sans"/>
              </a:rPr>
              <a:t> that reside in the public domain or are under copyright that have been released under an </a:t>
            </a:r>
            <a:r>
              <a:rPr b="1" i="0" lang="en-DE" sz="1400" u="none" cap="none" strike="noStrike">
                <a:solidFill>
                  <a:srgbClr val="004993"/>
                </a:solidFill>
                <a:latin typeface="Open Sans"/>
                <a:ea typeface="Open Sans"/>
                <a:cs typeface="Open Sans"/>
                <a:sym typeface="Open Sans"/>
              </a:rPr>
              <a:t>open license</a:t>
            </a:r>
            <a:r>
              <a:rPr b="0" i="0" lang="en-DE" sz="1400" u="none" cap="none" strike="noStrike">
                <a:solidFill>
                  <a:srgbClr val="004993"/>
                </a:solidFill>
                <a:latin typeface="Open Sans"/>
                <a:ea typeface="Open Sans"/>
                <a:cs typeface="Open Sans"/>
                <a:sym typeface="Open Sans"/>
              </a:rPr>
              <a:t>, that permit no-cost access, re-use, re-purpose, adaptation and redistribution by others."</a:t>
            </a:r>
            <a:endParaRPr b="0" i="0" sz="1700" u="none" cap="none" strike="noStrike">
              <a:solidFill>
                <a:srgbClr val="000000"/>
              </a:solidFill>
              <a:latin typeface="Open Sans"/>
              <a:ea typeface="Open Sans"/>
              <a:cs typeface="Open Sans"/>
              <a:sym typeface="Open Sans"/>
            </a:endParaRPr>
          </a:p>
        </p:txBody>
      </p:sp>
      <p:pic>
        <p:nvPicPr>
          <p:cNvPr id="193" name="Google Shape;193;p8"/>
          <p:cNvPicPr preferRelativeResize="0"/>
          <p:nvPr/>
        </p:nvPicPr>
        <p:blipFill rotWithShape="1">
          <a:blip r:embed="rId5">
            <a:alphaModFix/>
          </a:blip>
          <a:srcRect b="0" l="0" r="0" t="0"/>
          <a:stretch/>
        </p:blipFill>
        <p:spPr>
          <a:xfrm>
            <a:off x="182250" y="9963525"/>
            <a:ext cx="1232114" cy="4311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7" name="Shape 197"/>
        <p:cNvGrpSpPr/>
        <p:nvPr/>
      </p:nvGrpSpPr>
      <p:grpSpPr>
        <a:xfrm>
          <a:off x="0" y="0"/>
          <a:ext cx="0" cy="0"/>
          <a:chOff x="0" y="0"/>
          <a:chExt cx="0" cy="0"/>
        </a:xfrm>
      </p:grpSpPr>
      <p:sp>
        <p:nvSpPr>
          <p:cNvPr id="198" name="Google Shape;198;p9"/>
          <p:cNvSpPr/>
          <p:nvPr/>
        </p:nvSpPr>
        <p:spPr>
          <a:xfrm>
            <a:off x="182250" y="180975"/>
            <a:ext cx="7228200" cy="3718800"/>
          </a:xfrm>
          <a:prstGeom prst="rect">
            <a:avLst/>
          </a:prstGeom>
          <a:solidFill>
            <a:srgbClr val="FFA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9" name="Google Shape;199;p9"/>
          <p:cNvSpPr/>
          <p:nvPr/>
        </p:nvSpPr>
        <p:spPr>
          <a:xfrm>
            <a:off x="182325" y="3899650"/>
            <a:ext cx="7228200" cy="57942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200" name="Google Shape;200;p9"/>
          <p:cNvSpPr/>
          <p:nvPr/>
        </p:nvSpPr>
        <p:spPr>
          <a:xfrm>
            <a:off x="2396100" y="2695500"/>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01" name="Google Shape;201;p9"/>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202" name="Google Shape;202;p9"/>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pic>
        <p:nvPicPr>
          <p:cNvPr id="203" name="Google Shape;203;p9"/>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204" name="Google Shape;204;p9"/>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sp>
        <p:nvSpPr>
          <p:cNvPr id="205" name="Google Shape;205;p9"/>
          <p:cNvSpPr txBox="1"/>
          <p:nvPr/>
        </p:nvSpPr>
        <p:spPr>
          <a:xfrm>
            <a:off x="493200" y="22295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From UNESCO Recommendation on Open Educational Resources</a:t>
            </a:r>
            <a:endParaRPr b="1" i="0" sz="1200" u="none" cap="none" strike="noStrike">
              <a:solidFill>
                <a:srgbClr val="004993"/>
              </a:solidFill>
              <a:latin typeface="Open Sans"/>
              <a:ea typeface="Open Sans"/>
              <a:cs typeface="Open Sans"/>
              <a:sym typeface="Open Sans"/>
            </a:endParaRPr>
          </a:p>
          <a:p>
            <a:pPr indent="0" lvl="0" marL="0" marR="0" rtl="0" algn="l">
              <a:lnSpc>
                <a:spcPct val="50000"/>
              </a:lnSpc>
              <a:spcBef>
                <a:spcPts val="1200"/>
              </a:spcBef>
              <a:spcAft>
                <a:spcPts val="0"/>
              </a:spcAft>
              <a:buClr>
                <a:srgbClr val="000000"/>
              </a:buClr>
              <a:buSzPts val="1200"/>
              <a:buFont typeface="Arial"/>
              <a:buNone/>
            </a:pPr>
            <a:r>
              <a:rPr b="0" i="0" lang="en-DE" sz="1200" u="sng" cap="none" strike="noStrike">
                <a:solidFill>
                  <a:schemeClr val="hlink"/>
                </a:solidFill>
                <a:latin typeface="Open Sans"/>
                <a:ea typeface="Open Sans"/>
                <a:cs typeface="Open Sans"/>
                <a:sym typeface="Open Sans"/>
                <a:hlinkClick r:id="rId4"/>
              </a:rPr>
              <a:t>https://tinyurl.com/openedrec</a:t>
            </a:r>
            <a:r>
              <a:rPr b="0" i="0" lang="en-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206" name="Google Shape;206;p9"/>
          <p:cNvSpPr txBox="1"/>
          <p:nvPr/>
        </p:nvSpPr>
        <p:spPr>
          <a:xfrm>
            <a:off x="2357725" y="459425"/>
            <a:ext cx="46293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"Open Educational Resources (OER) </a:t>
            </a:r>
            <a:r>
              <a:rPr b="0" i="0" lang="en-DE" sz="1400" u="none" cap="none" strike="noStrike">
                <a:solidFill>
                  <a:srgbClr val="004993"/>
                </a:solidFill>
                <a:latin typeface="Open Sans"/>
                <a:ea typeface="Open Sans"/>
                <a:cs typeface="Open Sans"/>
                <a:sym typeface="Open Sans"/>
              </a:rPr>
              <a:t>are learning, teaching and research materials in </a:t>
            </a:r>
            <a:r>
              <a:rPr b="1" i="0" lang="en-DE" sz="1400" u="none" cap="none" strike="noStrike">
                <a:solidFill>
                  <a:srgbClr val="004993"/>
                </a:solidFill>
                <a:latin typeface="Open Sans"/>
                <a:ea typeface="Open Sans"/>
                <a:cs typeface="Open Sans"/>
                <a:sym typeface="Open Sans"/>
              </a:rPr>
              <a:t>any format and medium</a:t>
            </a:r>
            <a:r>
              <a:rPr b="0" i="0" lang="en-DE" sz="1400" u="none" cap="none" strike="noStrike">
                <a:solidFill>
                  <a:srgbClr val="004993"/>
                </a:solidFill>
                <a:latin typeface="Open Sans"/>
                <a:ea typeface="Open Sans"/>
                <a:cs typeface="Open Sans"/>
                <a:sym typeface="Open Sans"/>
              </a:rPr>
              <a:t> that reside in the public domain or are under copyright that have been released under an </a:t>
            </a:r>
            <a:r>
              <a:rPr b="1" i="0" lang="en-DE" sz="1400" u="none" cap="none" strike="noStrike">
                <a:solidFill>
                  <a:srgbClr val="004993"/>
                </a:solidFill>
                <a:latin typeface="Open Sans"/>
                <a:ea typeface="Open Sans"/>
                <a:cs typeface="Open Sans"/>
                <a:sym typeface="Open Sans"/>
              </a:rPr>
              <a:t>open license</a:t>
            </a:r>
            <a:r>
              <a:rPr b="0" i="0" lang="en-DE" sz="1400" u="none" cap="none" strike="noStrike">
                <a:solidFill>
                  <a:srgbClr val="004993"/>
                </a:solidFill>
                <a:latin typeface="Open Sans"/>
                <a:ea typeface="Open Sans"/>
                <a:cs typeface="Open Sans"/>
                <a:sym typeface="Open Sans"/>
              </a:rPr>
              <a:t>, that permit no-cost access, re-use, re-purpose, adaptation and redistribution by others."</a:t>
            </a:r>
            <a:endParaRPr b="0" i="0" sz="1700" u="none" cap="none" strike="noStrike">
              <a:solidFill>
                <a:srgbClr val="000000"/>
              </a:solidFill>
              <a:latin typeface="Open Sans"/>
              <a:ea typeface="Open Sans"/>
              <a:cs typeface="Open Sans"/>
              <a:sym typeface="Open Sans"/>
            </a:endParaRPr>
          </a:p>
        </p:txBody>
      </p:sp>
      <p:pic>
        <p:nvPicPr>
          <p:cNvPr id="207" name="Google Shape;207;p9"/>
          <p:cNvPicPr preferRelativeResize="0"/>
          <p:nvPr/>
        </p:nvPicPr>
        <p:blipFill rotWithShape="1">
          <a:blip r:embed="rId5">
            <a:alphaModFix/>
          </a:blip>
          <a:srcRect b="0" l="0" r="0" t="0"/>
          <a:stretch/>
        </p:blipFill>
        <p:spPr>
          <a:xfrm>
            <a:off x="182250" y="9963525"/>
            <a:ext cx="1232114" cy="431100"/>
          </a:xfrm>
          <a:prstGeom prst="rect">
            <a:avLst/>
          </a:prstGeom>
          <a:noFill/>
          <a:ln>
            <a:noFill/>
          </a:ln>
        </p:spPr>
      </p:pic>
      <p:sp>
        <p:nvSpPr>
          <p:cNvPr id="208" name="Google Shape;208;p9"/>
          <p:cNvSpPr/>
          <p:nvPr/>
        </p:nvSpPr>
        <p:spPr>
          <a:xfrm>
            <a:off x="-1173375" y="5595450"/>
            <a:ext cx="2767800" cy="26724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9" name="Google Shape;209;p9"/>
          <p:cNvSpPr txBox="1"/>
          <p:nvPr/>
        </p:nvSpPr>
        <p:spPr>
          <a:xfrm>
            <a:off x="1824250" y="5032675"/>
            <a:ext cx="5075100" cy="38295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DE" sz="1600">
                <a:solidFill>
                  <a:srgbClr val="004993"/>
                </a:solidFill>
                <a:latin typeface="Open Sans"/>
                <a:ea typeface="Open Sans"/>
                <a:cs typeface="Open Sans"/>
                <a:sym typeface="Open Sans"/>
              </a:rPr>
              <a:t>Utöka valmöjligheterna: </a:t>
            </a:r>
            <a:r>
              <a:rPr lang="en-DE" sz="1600">
                <a:solidFill>
                  <a:srgbClr val="004993"/>
                </a:solidFill>
                <a:latin typeface="Open Sans"/>
                <a:ea typeface="Open Sans"/>
                <a:cs typeface="Open Sans"/>
                <a:sym typeface="Open Sans"/>
              </a:rPr>
              <a:t>OER-läroböcker utökar lärarnas resurser och kan garantera samma höga kvalitetsnivå som traditionella läroböcker.</a:t>
            </a:r>
            <a:endParaRPr sz="1600">
              <a:solidFill>
                <a:srgbClr val="004993"/>
              </a:solidFill>
              <a:latin typeface="Open Sans"/>
              <a:ea typeface="Open Sans"/>
              <a:cs typeface="Open Sans"/>
              <a:sym typeface="Open Sans"/>
            </a:endParaRPr>
          </a:p>
          <a:p>
            <a:pPr indent="0" lvl="0" marL="0" rtl="0" algn="l">
              <a:lnSpc>
                <a:spcPct val="115000"/>
              </a:lnSpc>
              <a:spcBef>
                <a:spcPts val="0"/>
              </a:spcBef>
              <a:spcAft>
                <a:spcPts val="0"/>
              </a:spcAft>
              <a:buClr>
                <a:schemeClr val="dk1"/>
              </a:buClr>
              <a:buSzPts val="1100"/>
              <a:buFont typeface="Arial"/>
              <a:buNone/>
            </a:pPr>
            <a:r>
              <a:t/>
            </a:r>
            <a:endParaRPr sz="1600">
              <a:solidFill>
                <a:srgbClr val="004993"/>
              </a:solidFill>
              <a:latin typeface="Open Sans"/>
              <a:ea typeface="Open Sans"/>
              <a:cs typeface="Open Sans"/>
              <a:sym typeface="Open Sans"/>
            </a:endParaRPr>
          </a:p>
          <a:p>
            <a:pPr indent="0" lvl="0" marL="0" rtl="0" algn="l">
              <a:lnSpc>
                <a:spcPct val="115000"/>
              </a:lnSpc>
              <a:spcBef>
                <a:spcPts val="0"/>
              </a:spcBef>
              <a:spcAft>
                <a:spcPts val="0"/>
              </a:spcAft>
              <a:buClr>
                <a:schemeClr val="dk1"/>
              </a:buClr>
              <a:buSzPts val="1100"/>
              <a:buFont typeface="Arial"/>
              <a:buNone/>
            </a:pPr>
            <a:r>
              <a:rPr b="1" lang="en-DE" sz="1600">
                <a:solidFill>
                  <a:srgbClr val="004993"/>
                </a:solidFill>
                <a:latin typeface="Open Sans"/>
                <a:ea typeface="Open Sans"/>
                <a:cs typeface="Open Sans"/>
                <a:sym typeface="Open Sans"/>
              </a:rPr>
              <a:t>Förbättra akademisk frihet: </a:t>
            </a:r>
            <a:r>
              <a:rPr lang="en-DE" sz="1600">
                <a:solidFill>
                  <a:srgbClr val="004993"/>
                </a:solidFill>
                <a:latin typeface="Open Sans"/>
                <a:ea typeface="Open Sans"/>
                <a:cs typeface="Open Sans"/>
                <a:sym typeface="Open Sans"/>
              </a:rPr>
              <a:t>Öppna licenser på OER ger fakulteter möjlighet att regelbundet ändra och uppdatera lärresurserna för sina kurser.</a:t>
            </a:r>
            <a:endParaRPr b="1" sz="1600">
              <a:solidFill>
                <a:srgbClr val="004993"/>
              </a:solidFill>
              <a:latin typeface="Open Sans"/>
              <a:ea typeface="Open Sans"/>
              <a:cs typeface="Open Sans"/>
              <a:sym typeface="Open Sans"/>
            </a:endParaRPr>
          </a:p>
          <a:p>
            <a:pPr indent="0" lvl="0" marL="0" rtl="0" algn="l">
              <a:lnSpc>
                <a:spcPct val="115000"/>
              </a:lnSpc>
              <a:spcBef>
                <a:spcPts val="0"/>
              </a:spcBef>
              <a:spcAft>
                <a:spcPts val="0"/>
              </a:spcAft>
              <a:buClr>
                <a:schemeClr val="dk1"/>
              </a:buClr>
              <a:buSzPts val="1100"/>
              <a:buFont typeface="Arial"/>
              <a:buNone/>
            </a:pPr>
            <a:r>
              <a:t/>
            </a:r>
            <a:endParaRPr b="1" sz="1600">
              <a:solidFill>
                <a:srgbClr val="004993"/>
              </a:solidFill>
              <a:latin typeface="Open Sans"/>
              <a:ea typeface="Open Sans"/>
              <a:cs typeface="Open Sans"/>
              <a:sym typeface="Open Sans"/>
            </a:endParaRPr>
          </a:p>
          <a:p>
            <a:pPr indent="0" lvl="0" marL="0" rtl="0" algn="l">
              <a:lnSpc>
                <a:spcPct val="115000"/>
              </a:lnSpc>
              <a:spcBef>
                <a:spcPts val="0"/>
              </a:spcBef>
              <a:spcAft>
                <a:spcPts val="0"/>
              </a:spcAft>
              <a:buClr>
                <a:schemeClr val="dk1"/>
              </a:buClr>
              <a:buSzPts val="1100"/>
              <a:buFont typeface="Arial"/>
              <a:buNone/>
            </a:pPr>
            <a:r>
              <a:rPr b="1" lang="en-DE" sz="1600">
                <a:solidFill>
                  <a:srgbClr val="004993"/>
                </a:solidFill>
                <a:latin typeface="Open Sans"/>
                <a:ea typeface="Open Sans"/>
                <a:cs typeface="Open Sans"/>
                <a:sym typeface="Open Sans"/>
              </a:rPr>
              <a:t>Visa på innovation och kreativitet: </a:t>
            </a:r>
            <a:r>
              <a:rPr lang="en-DE" sz="1600">
                <a:solidFill>
                  <a:srgbClr val="004993"/>
                </a:solidFill>
                <a:latin typeface="Open Sans"/>
                <a:ea typeface="Open Sans"/>
                <a:cs typeface="Open Sans"/>
                <a:sym typeface="Open Sans"/>
              </a:rPr>
              <a:t>Fakultetens kreativitet kan imponera på potentiella studenter och sponsorer. Detta kan bidra till ökat antal sökande till vissa kurser och öka uppskattningen för enskilda lärare.</a:t>
            </a:r>
            <a:endParaRPr b="1" sz="1700">
              <a:solidFill>
                <a:srgbClr val="004993"/>
              </a:solidFill>
              <a:latin typeface="Open Sans"/>
              <a:ea typeface="Open Sans"/>
              <a:cs typeface="Open Sans"/>
              <a:sym typeface="Open Sans"/>
            </a:endParaRPr>
          </a:p>
        </p:txBody>
      </p:sp>
      <p:sp>
        <p:nvSpPr>
          <p:cNvPr id="210" name="Google Shape;210;p9"/>
          <p:cNvSpPr txBox="1"/>
          <p:nvPr/>
        </p:nvSpPr>
        <p:spPr>
          <a:xfrm>
            <a:off x="1670625" y="4492200"/>
            <a:ext cx="5404800" cy="785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800"/>
              <a:buFont typeface="Arial"/>
              <a:buNone/>
            </a:pPr>
            <a:r>
              <a:rPr b="1" lang="en-DE" sz="1900">
                <a:solidFill>
                  <a:schemeClr val="lt1"/>
                </a:solidFill>
                <a:latin typeface="Open Sans"/>
                <a:ea typeface="Open Sans"/>
                <a:cs typeface="Open Sans"/>
                <a:sym typeface="Open Sans"/>
              </a:rPr>
              <a:t>Fördelar med öppen utbildning för lärare</a:t>
            </a:r>
            <a:r>
              <a:rPr b="1" lang="en-DE" sz="900">
                <a:solidFill>
                  <a:schemeClr val="lt1"/>
                </a:solidFill>
                <a:latin typeface="Open Sans"/>
                <a:ea typeface="Open Sans"/>
                <a:cs typeface="Open Sans"/>
                <a:sym typeface="Open Sans"/>
              </a:rPr>
              <a:t> </a:t>
            </a:r>
            <a:endParaRPr b="1" sz="1800">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000"/>
              <a:buFont typeface="Arial"/>
              <a:buNone/>
            </a:pPr>
            <a:r>
              <a:t/>
            </a:r>
            <a:endParaRPr b="1" i="0" sz="2000" u="none" cap="none" strike="noStrike">
              <a:solidFill>
                <a:srgbClr val="004993"/>
              </a:solidFill>
              <a:latin typeface="Open Sans"/>
              <a:ea typeface="Open Sans"/>
              <a:cs typeface="Open Sans"/>
              <a:sym typeface="Open Sans"/>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